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81" r:id="rId22"/>
    <p:sldId id="278" r:id="rId23"/>
    <p:sldId id="277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94737" autoAdjust="0"/>
  </p:normalViewPr>
  <p:slideViewPr>
    <p:cSldViewPr snapToGrid="0">
      <p:cViewPr varScale="1">
        <p:scale>
          <a:sx n="75" d="100"/>
          <a:sy n="75" d="100"/>
        </p:scale>
        <p:origin x="2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altLang="ja-JP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176" y="487680"/>
            <a:ext cx="9290303" cy="1682496"/>
          </a:xfrm>
        </p:spPr>
        <p:txBody>
          <a:bodyPr/>
          <a:lstStyle/>
          <a:p>
            <a:pPr algn="l"/>
            <a:r>
              <a:rPr lang="ja-JP" altLang="en-US" b="1" dirty="0" smtClean="0">
                <a:solidFill>
                  <a:srgbClr val="7030A0"/>
                </a:solidFill>
              </a:rPr>
              <a:t>　</a:t>
            </a:r>
            <a:r>
              <a:rPr lang="zh-CN" altLang="en-US" b="1" dirty="0" smtClean="0">
                <a:solidFill>
                  <a:srgbClr val="7030A0"/>
                </a:solidFill>
              </a:rPr>
              <a:t>高中毕业</a:t>
            </a:r>
            <a:r>
              <a:rPr lang="zh-CN" altLang="en-US" b="1" dirty="0" smtClean="0">
                <a:solidFill>
                  <a:srgbClr val="7030A0"/>
                </a:solidFill>
              </a:rPr>
              <a:t>了</a:t>
            </a:r>
            <a:r>
              <a:rPr lang="en-US" altLang="zh-CN" b="1" dirty="0" smtClean="0">
                <a:solidFill>
                  <a:srgbClr val="7030A0"/>
                </a:solidFill>
              </a:rPr>
              <a:t/>
            </a:r>
            <a:br>
              <a:rPr lang="en-US" altLang="zh-CN" b="1" dirty="0" smtClean="0">
                <a:solidFill>
                  <a:srgbClr val="7030A0"/>
                </a:solidFill>
              </a:rPr>
            </a:br>
            <a:r>
              <a:rPr lang="zh-CN" altLang="en-US" b="1" dirty="0" smtClean="0">
                <a:solidFill>
                  <a:srgbClr val="7030A0"/>
                </a:solidFill>
              </a:rPr>
              <a:t>你的其中一个选择</a:t>
            </a:r>
            <a:r>
              <a:rPr lang="ja-JP" altLang="en-US" b="1" dirty="0" smtClean="0">
                <a:solidFill>
                  <a:srgbClr val="7030A0"/>
                </a:solidFill>
              </a:rPr>
              <a:t>・・・・</a:t>
            </a:r>
            <a:r>
              <a:rPr lang="ja-JP" altLang="en-US" b="1" dirty="0">
                <a:solidFill>
                  <a:srgbClr val="7030A0"/>
                </a:solidFill>
              </a:rPr>
              <a:t>・</a:t>
            </a:r>
            <a:endParaRPr kumimoji="1" lang="ja-JP" altLang="en-US" b="1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kumimoji="1" lang="zh-CN" altLang="en-US" sz="9600" b="1" dirty="0" smtClean="0">
                <a:solidFill>
                  <a:srgbClr val="FFC000"/>
                </a:solidFill>
              </a:rPr>
              <a:t>日</a:t>
            </a:r>
            <a:r>
              <a:rPr kumimoji="1" lang="zh-CN" altLang="en-US" sz="9600" b="1" dirty="0" smtClean="0">
                <a:solidFill>
                  <a:srgbClr val="FFC000"/>
                </a:solidFill>
              </a:rPr>
              <a:t>本</a:t>
            </a:r>
            <a:r>
              <a:rPr lang="en-US" altLang="zh-CN" sz="9600" b="1" dirty="0">
                <a:solidFill>
                  <a:srgbClr val="FFC000"/>
                </a:solidFill>
              </a:rPr>
              <a:t> </a:t>
            </a:r>
            <a:r>
              <a:rPr kumimoji="1" lang="en-US" altLang="zh-CN" sz="9600" b="1" dirty="0" smtClean="0">
                <a:solidFill>
                  <a:srgbClr val="00B050"/>
                </a:solidFill>
              </a:rPr>
              <a:t>JAPAN</a:t>
            </a:r>
            <a:endParaRPr kumimoji="1" lang="ja-JP" altLang="en-US" sz="9600" b="1" dirty="0">
              <a:solidFill>
                <a:srgbClr val="00B05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45383" y="2170176"/>
            <a:ext cx="9290303" cy="16824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kumimoji="1"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lang="ja-JP" altLang="en-US" b="1" dirty="0" smtClean="0">
                <a:solidFill>
                  <a:srgbClr val="7030A0"/>
                </a:solidFill>
              </a:rPr>
              <a:t>　</a:t>
            </a:r>
            <a:r>
              <a:rPr lang="en-US" altLang="zh-CN" b="1" dirty="0" smtClean="0">
                <a:solidFill>
                  <a:srgbClr val="7030A0"/>
                </a:solidFill>
              </a:rPr>
              <a:t>After High School, one of your CHOICES</a:t>
            </a:r>
            <a:r>
              <a:rPr lang="ja-JP" altLang="en-US" b="1" dirty="0" smtClean="0">
                <a:solidFill>
                  <a:srgbClr val="7030A0"/>
                </a:solidFill>
              </a:rPr>
              <a:t>・・・・・</a:t>
            </a:r>
            <a:endParaRPr lang="ja-JP" altLang="en-U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01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Autofit/>
          </a:bodyPr>
          <a:lstStyle/>
          <a:p>
            <a:r>
              <a:rPr kumimoji="1" lang="zh-CN" altLang="en-US" sz="4400" b="1" dirty="0" smtClean="0">
                <a:solidFill>
                  <a:srgbClr val="7030A0"/>
                </a:solidFill>
              </a:rPr>
              <a:t>代表性的科</a:t>
            </a:r>
            <a:r>
              <a:rPr kumimoji="1" lang="zh-CN" altLang="en-US" sz="4400" b="1" dirty="0" smtClean="0">
                <a:solidFill>
                  <a:srgbClr val="7030A0"/>
                </a:solidFill>
              </a:rPr>
              <a:t>系</a:t>
            </a:r>
            <a:r>
              <a:rPr kumimoji="1" lang="en-US" altLang="zh-CN" sz="4400" b="1" dirty="0" smtClean="0">
                <a:solidFill>
                  <a:srgbClr val="7030A0"/>
                </a:solidFill>
              </a:rPr>
              <a:t/>
            </a:r>
            <a:br>
              <a:rPr kumimoji="1" lang="en-US" altLang="zh-CN" sz="4400" b="1" dirty="0" smtClean="0">
                <a:solidFill>
                  <a:srgbClr val="7030A0"/>
                </a:solidFill>
              </a:rPr>
            </a:br>
            <a:r>
              <a:rPr lang="en-US" altLang="zh-CN" sz="4400" b="1" dirty="0" smtClean="0">
                <a:solidFill>
                  <a:srgbClr val="7030A0"/>
                </a:solidFill>
              </a:rPr>
              <a:t>Some Major Areas</a:t>
            </a:r>
            <a:endParaRPr kumimoji="1" lang="ja-JP" altLang="en-US" sz="44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5072" y="1572768"/>
            <a:ext cx="11679936" cy="3486911"/>
          </a:xfrm>
        </p:spPr>
        <p:txBody>
          <a:bodyPr numCol="1">
            <a:normAutofit fontScale="77500" lnSpcReduction="20000"/>
          </a:bodyPr>
          <a:lstStyle/>
          <a:p>
            <a:r>
              <a:rPr lang="zh-CN" altLang="en-US" sz="5400" b="1" dirty="0">
                <a:solidFill>
                  <a:schemeClr val="tx1"/>
                </a:solidFill>
              </a:rPr>
              <a:t>美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术领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域  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Arts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 smtClean="0">
                <a:solidFill>
                  <a:schemeClr val="tx1"/>
                </a:solidFill>
              </a:rPr>
              <a:t>经商领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域  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Economics and Business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 smtClean="0">
                <a:solidFill>
                  <a:schemeClr val="tx1"/>
                </a:solidFill>
              </a:rPr>
              <a:t>理工领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域  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Science, Technology and Engineer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>
                <a:solidFill>
                  <a:schemeClr val="tx1"/>
                </a:solidFill>
              </a:rPr>
              <a:t>音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乐领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域  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Music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>
                <a:solidFill>
                  <a:schemeClr val="tx1"/>
                </a:solidFill>
              </a:rPr>
              <a:t>医科领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域  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Medical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47472" y="5059679"/>
            <a:ext cx="11679936" cy="912367"/>
          </a:xfrm>
          <a:prstGeom prst="rect">
            <a:avLst/>
          </a:prstGeom>
        </p:spPr>
        <p:txBody>
          <a:bodyPr vert="horz" lIns="91440" tIns="45720" rIns="91440" bIns="45720" numCol="1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200" b="1" dirty="0" smtClean="0">
                <a:solidFill>
                  <a:schemeClr val="tx1"/>
                </a:solidFill>
              </a:rPr>
              <a:t>其他</a:t>
            </a:r>
            <a:r>
              <a:rPr lang="en-US" altLang="zh-CN" sz="3200" b="1" dirty="0" smtClean="0">
                <a:solidFill>
                  <a:schemeClr val="tx1"/>
                </a:solidFill>
              </a:rPr>
              <a:t>·····</a:t>
            </a:r>
            <a:r>
              <a:rPr lang="zh-CN" altLang="en-US" sz="3200" b="1" dirty="0" smtClean="0">
                <a:solidFill>
                  <a:schemeClr val="tx1"/>
                </a:solidFill>
              </a:rPr>
              <a:t>心理学，教育学，文学</a:t>
            </a:r>
            <a:endParaRPr lang="en-US" altLang="zh-CN" sz="32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200" b="1" dirty="0" smtClean="0">
                <a:solidFill>
                  <a:schemeClr val="tx1"/>
                </a:solidFill>
              </a:rPr>
              <a:t>    OTHERS…..</a:t>
            </a:r>
            <a:r>
              <a:rPr lang="en-US" altLang="zh-CN" sz="3200" b="1" dirty="0" err="1" smtClean="0">
                <a:solidFill>
                  <a:schemeClr val="tx1"/>
                </a:solidFill>
              </a:rPr>
              <a:t>Psycology</a:t>
            </a:r>
            <a:r>
              <a:rPr lang="en-US" altLang="zh-CN" sz="3200" b="1" dirty="0" smtClean="0">
                <a:solidFill>
                  <a:schemeClr val="tx1"/>
                </a:solidFill>
              </a:rPr>
              <a:t>, Education, Literature, </a:t>
            </a:r>
            <a:r>
              <a:rPr lang="en-US" altLang="zh-CN" sz="3200" b="1" dirty="0" err="1" smtClean="0">
                <a:solidFill>
                  <a:schemeClr val="tx1"/>
                </a:solidFill>
              </a:rPr>
              <a:t>etc</a:t>
            </a:r>
            <a:endParaRPr lang="en-US" altLang="zh-CN" sz="32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09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295722" cy="955040"/>
          </a:xfrm>
        </p:spPr>
        <p:txBody>
          <a:bodyPr>
            <a:normAutofit fontScale="90000"/>
          </a:bodyPr>
          <a:lstStyle/>
          <a:p>
            <a:r>
              <a:rPr kumimoji="1" lang="zh-CN" altLang="en-US" sz="3200" b="1" dirty="0" smtClean="0">
                <a:solidFill>
                  <a:srgbClr val="7030A0"/>
                </a:solidFill>
              </a:rPr>
              <a:t>将来有出路吗</a:t>
            </a:r>
            <a:r>
              <a:rPr lang="en-US" altLang="zh-CN" sz="3200" b="1" dirty="0" smtClean="0">
                <a:solidFill>
                  <a:srgbClr val="7030A0"/>
                </a:solidFill>
              </a:rPr>
              <a:t>·····</a:t>
            </a:r>
            <a:br>
              <a:rPr lang="en-US" altLang="zh-CN" sz="3200" b="1" dirty="0" smtClean="0">
                <a:solidFill>
                  <a:srgbClr val="7030A0"/>
                </a:solidFill>
              </a:rPr>
            </a:br>
            <a:r>
              <a:rPr lang="en-US" altLang="zh-CN" sz="3200" b="1" dirty="0" smtClean="0">
                <a:solidFill>
                  <a:srgbClr val="7030A0"/>
                </a:solidFill>
              </a:rPr>
              <a:t>After Graduation…..JOBS</a:t>
            </a:r>
            <a:endParaRPr kumimoji="1" lang="ja-JP" altLang="en-US" sz="32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1207008"/>
            <a:ext cx="11875008" cy="3673855"/>
          </a:xfrm>
        </p:spPr>
        <p:txBody>
          <a:bodyPr numCol="1">
            <a:noAutofit/>
          </a:bodyPr>
          <a:lstStyle/>
          <a:p>
            <a:r>
              <a:rPr lang="zh-CN" altLang="en-US" sz="2000" b="1" dirty="0" smtClean="0">
                <a:solidFill>
                  <a:schemeClr val="tx1"/>
                </a:solidFill>
              </a:rPr>
              <a:t>留在日本就职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--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最短三年，标准五到六年，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000" b="1" dirty="0" smtClean="0">
                <a:solidFill>
                  <a:schemeClr val="tx1"/>
                </a:solidFill>
              </a:rPr>
              <a:t>                          首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年收入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200</a:t>
            </a:r>
            <a:r>
              <a:rPr lang="ja-JP" altLang="en-US" sz="2000" b="1" dirty="0" smtClean="0">
                <a:solidFill>
                  <a:schemeClr val="tx1"/>
                </a:solidFill>
              </a:rPr>
              <a:t>～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300</a:t>
            </a:r>
            <a:r>
              <a:rPr lang="zh-CN" altLang="en-US" sz="2000" b="1" dirty="0">
                <a:solidFill>
                  <a:schemeClr val="tx1"/>
                </a:solidFill>
              </a:rPr>
              <a:t>万日币左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右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 b="1" dirty="0">
                <a:solidFill>
                  <a:schemeClr val="tx1"/>
                </a:solidFill>
              </a:rPr>
              <a:t> 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    GET a JOB in JAPAN…..AFTER minimum 3 years study. Standard 5 to 6 years.</a:t>
            </a:r>
          </a:p>
          <a:p>
            <a:pPr marL="0" indent="0">
              <a:buNone/>
            </a:pPr>
            <a:r>
              <a:rPr lang="en-US" altLang="zh-CN" sz="2000" b="1" dirty="0" smtClean="0">
                <a:solidFill>
                  <a:schemeClr val="tx1"/>
                </a:solidFill>
              </a:rPr>
              <a:t>                          First Year INCOME…..JPY200~300 million (~RM100K~)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000" b="1" dirty="0" smtClean="0">
              <a:solidFill>
                <a:schemeClr val="tx1"/>
              </a:solidFill>
            </a:endParaRPr>
          </a:p>
          <a:p>
            <a:r>
              <a:rPr lang="zh-CN" altLang="en-US" sz="2000" b="1" dirty="0">
                <a:solidFill>
                  <a:schemeClr val="tx1"/>
                </a:solidFill>
              </a:rPr>
              <a:t>回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国就职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—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日本企业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 b="1" dirty="0" smtClean="0">
                <a:solidFill>
                  <a:schemeClr val="tx1"/>
                </a:solidFill>
              </a:rPr>
              <a:t>                   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首年月薪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RM3000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多到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RM4500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以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上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 b="1" dirty="0">
                <a:solidFill>
                  <a:schemeClr val="tx1"/>
                </a:solidFill>
              </a:rPr>
              <a:t> 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   Return to Malaysia…..Mostly Japanese Enterprise</a:t>
            </a:r>
          </a:p>
          <a:p>
            <a:pPr marL="0" indent="0">
              <a:buNone/>
            </a:pPr>
            <a:r>
              <a:rPr lang="en-US" altLang="zh-CN" sz="2000" b="1" dirty="0">
                <a:solidFill>
                  <a:schemeClr val="tx1"/>
                </a:solidFill>
              </a:rPr>
              <a:t> 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                   First Year Monthly Pay….. More than RM3000 to RM4500~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000" b="1" dirty="0">
              <a:solidFill>
                <a:schemeClr val="tx1"/>
              </a:solidFill>
            </a:endParaRPr>
          </a:p>
          <a:p>
            <a:r>
              <a:rPr lang="zh-CN" altLang="en-US" sz="2000" b="1" dirty="0" smtClean="0">
                <a:solidFill>
                  <a:schemeClr val="tx1"/>
                </a:solidFill>
              </a:rPr>
              <a:t>外国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—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中国，香港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，新加波，美国，缅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甸，以及与各国有分公司的国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家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r>
              <a:rPr lang="en-US" altLang="zh-CN" sz="2000" b="1" dirty="0" smtClean="0">
                <a:solidFill>
                  <a:schemeClr val="tx1"/>
                </a:solidFill>
              </a:rPr>
              <a:t>Overseas…..China, Hong Kong, Singapore, USA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，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Burma, </a:t>
            </a:r>
            <a:r>
              <a:rPr lang="en-US" altLang="zh-CN" sz="2000" b="1" dirty="0" err="1" smtClean="0">
                <a:solidFill>
                  <a:schemeClr val="tx1"/>
                </a:solidFill>
              </a:rPr>
              <a:t>etc</a:t>
            </a:r>
            <a:endParaRPr lang="en-US" altLang="zh-CN" sz="20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93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solidFill>
                  <a:srgbClr val="7030A0"/>
                </a:solidFill>
              </a:rPr>
              <a:t>听起</a:t>
            </a:r>
            <a:r>
              <a:rPr lang="zh-CN" altLang="en-US" sz="2800" b="1" dirty="0" smtClean="0">
                <a:solidFill>
                  <a:srgbClr val="7030A0"/>
                </a:solidFill>
              </a:rPr>
              <a:t>来很不错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>·····</a:t>
            </a:r>
            <a:r>
              <a:rPr lang="zh-CN" altLang="en-US" sz="2800" b="1" dirty="0" smtClean="0">
                <a:solidFill>
                  <a:srgbClr val="7030A0"/>
                </a:solidFill>
              </a:rPr>
              <a:t>费用呢</a:t>
            </a:r>
            <a:r>
              <a:rPr lang="zh-CN" altLang="en-US" sz="2800" b="1" dirty="0" smtClean="0">
                <a:solidFill>
                  <a:srgbClr val="7030A0"/>
                </a:solidFill>
              </a:rPr>
              <a:t>？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/>
            </a:r>
            <a:br>
              <a:rPr lang="en-US" altLang="zh-CN" sz="2800" b="1" dirty="0" smtClean="0">
                <a:solidFill>
                  <a:srgbClr val="7030A0"/>
                </a:solidFill>
              </a:rPr>
            </a:br>
            <a:r>
              <a:rPr lang="en-US" altLang="zh-CN" sz="2800" b="1" dirty="0" smtClean="0">
                <a:solidFill>
                  <a:srgbClr val="7030A0"/>
                </a:solidFill>
              </a:rPr>
              <a:t>Sounds Good, but…..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>FEE?</a:t>
            </a:r>
            <a:endParaRPr kumimoji="1" lang="ja-JP" altLang="en-US" sz="28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70688" y="1125728"/>
            <a:ext cx="11679936" cy="3486911"/>
          </a:xfrm>
        </p:spPr>
        <p:txBody>
          <a:bodyPr numCol="1">
            <a:noAutofit/>
          </a:bodyPr>
          <a:lstStyle/>
          <a:p>
            <a:r>
              <a:rPr lang="zh-CN" altLang="en-US" sz="2400" b="1" dirty="0" smtClean="0">
                <a:solidFill>
                  <a:schemeClr val="tx1"/>
                </a:solidFill>
              </a:rPr>
              <a:t>日语升学机构：约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70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万日币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/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年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>
                <a:solidFill>
                  <a:schemeClr val="tx1"/>
                </a:solidFill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              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准备教育课程（约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80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万日币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）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>
                <a:solidFill>
                  <a:schemeClr val="tx1"/>
                </a:solidFill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   Language School or Foundation. </a:t>
            </a:r>
            <a:endParaRPr lang="en-US" altLang="zh-CN" sz="2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 smtClean="0">
                <a:solidFill>
                  <a:schemeClr val="tx1"/>
                </a:solidFill>
              </a:rPr>
              <a:t>                 JPY 70 to 80 (~RM30K~)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 smtClean="0">
                <a:solidFill>
                  <a:schemeClr val="tx1"/>
                </a:solidFill>
              </a:rPr>
              <a:t>UNIVERSITIES</a:t>
            </a:r>
            <a:endParaRPr lang="en-US" altLang="zh-CN" sz="2400" b="1" dirty="0">
              <a:solidFill>
                <a:schemeClr val="tx1"/>
              </a:solidFill>
            </a:endParaRPr>
          </a:p>
          <a:p>
            <a:r>
              <a:rPr lang="zh-CN" altLang="en-US" sz="2400" b="1" dirty="0">
                <a:solidFill>
                  <a:schemeClr val="tx1"/>
                </a:solidFill>
              </a:rPr>
              <a:t>大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学：约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70~100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万</a:t>
            </a:r>
            <a:r>
              <a:rPr lang="zh-CN" altLang="en-US" sz="2400" b="1" dirty="0">
                <a:solidFill>
                  <a:schemeClr val="tx1"/>
                </a:solidFill>
              </a:rPr>
              <a:t>日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币（文系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）</a:t>
            </a:r>
            <a:r>
              <a:rPr lang="en-US" altLang="zh-CN" sz="2400" b="1" dirty="0">
                <a:solidFill>
                  <a:schemeClr val="tx1"/>
                </a:solidFill>
              </a:rPr>
              <a:t>JPY 70 to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100 (RM30K to 40K)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 smtClean="0">
                <a:solidFill>
                  <a:schemeClr val="tx1"/>
                </a:solidFill>
              </a:rPr>
              <a:t>            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约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100~150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万日币（理工系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）</a:t>
            </a:r>
            <a:r>
              <a:rPr lang="en-US" altLang="zh-CN" sz="2400" b="1" dirty="0">
                <a:solidFill>
                  <a:schemeClr val="tx1"/>
                </a:solidFill>
              </a:rPr>
              <a:t>JPY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100 </a:t>
            </a:r>
            <a:r>
              <a:rPr lang="en-US" altLang="zh-CN" sz="2400" b="1" dirty="0">
                <a:solidFill>
                  <a:schemeClr val="tx1"/>
                </a:solidFill>
              </a:rPr>
              <a:t>to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150 (RM40K to 60K)</a:t>
            </a:r>
            <a:endParaRPr lang="en-US" altLang="zh-CN" sz="2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400" b="1" dirty="0" smtClean="0">
                <a:solidFill>
                  <a:schemeClr val="tx1"/>
                </a:solidFill>
              </a:rPr>
              <a:t>根据</a:t>
            </a:r>
            <a:r>
              <a:rPr lang="zh-CN" altLang="en-US" sz="2400" b="1" dirty="0">
                <a:solidFill>
                  <a:schemeClr val="tx1"/>
                </a:solidFill>
              </a:rPr>
              <a:t>大学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，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入学时还需报名费（入学金）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20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万日币到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30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万日币左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右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 smtClean="0">
                <a:solidFill>
                  <a:schemeClr val="tx1"/>
                </a:solidFill>
              </a:rPr>
              <a:t>OTHERS…..Entrance Fee (Universities)…..JPY200K to JPY300K (RM8K to 12K)</a:t>
            </a:r>
            <a:endParaRPr lang="en-US" altLang="zh-CN" sz="24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04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2800" b="1" dirty="0" smtClean="0">
                <a:solidFill>
                  <a:srgbClr val="7030A0"/>
                </a:solidFill>
              </a:rPr>
              <a:t>生活费</a:t>
            </a:r>
            <a:r>
              <a:rPr kumimoji="1" lang="en-US" altLang="zh-CN" sz="2800" b="1" dirty="0" smtClean="0">
                <a:solidFill>
                  <a:srgbClr val="7030A0"/>
                </a:solidFill>
              </a:rPr>
              <a:t>…..</a:t>
            </a:r>
            <a:r>
              <a:rPr kumimoji="1" lang="zh-CN" altLang="en-US" sz="2800" b="1" dirty="0" smtClean="0">
                <a:solidFill>
                  <a:srgbClr val="7030A0"/>
                </a:solidFill>
              </a:rPr>
              <a:t>房</a:t>
            </a:r>
            <a:r>
              <a:rPr kumimoji="1" lang="zh-CN" altLang="en-US" sz="2800" b="1" dirty="0" smtClean="0">
                <a:solidFill>
                  <a:srgbClr val="7030A0"/>
                </a:solidFill>
              </a:rPr>
              <a:t>租</a:t>
            </a:r>
            <a:r>
              <a:rPr kumimoji="1" lang="en-US" altLang="zh-CN" sz="2800" b="1" dirty="0" smtClean="0">
                <a:solidFill>
                  <a:srgbClr val="7030A0"/>
                </a:solidFill>
              </a:rPr>
              <a:t>·····</a:t>
            </a:r>
            <a:r>
              <a:rPr kumimoji="1" lang="zh-CN" altLang="en-US" sz="2800" b="1" dirty="0" smtClean="0">
                <a:solidFill>
                  <a:srgbClr val="7030A0"/>
                </a:solidFill>
              </a:rPr>
              <a:t>一定很贵吧</a:t>
            </a:r>
            <a:r>
              <a:rPr kumimoji="1" lang="zh-CN" altLang="en-US" sz="2800" b="1" dirty="0" smtClean="0">
                <a:solidFill>
                  <a:srgbClr val="7030A0"/>
                </a:solidFill>
              </a:rPr>
              <a:t>？</a:t>
            </a:r>
            <a:r>
              <a:rPr kumimoji="1" lang="en-US" altLang="zh-CN" sz="2800" b="1" dirty="0" smtClean="0">
                <a:solidFill>
                  <a:srgbClr val="7030A0"/>
                </a:solidFill>
              </a:rPr>
              <a:t/>
            </a:r>
            <a:br>
              <a:rPr kumimoji="1" lang="en-US" altLang="zh-CN" sz="2800" b="1" dirty="0" smtClean="0">
                <a:solidFill>
                  <a:srgbClr val="7030A0"/>
                </a:solidFill>
              </a:rPr>
            </a:br>
            <a:r>
              <a:rPr kumimoji="1" lang="en-US" altLang="zh-CN" sz="2800" b="1" dirty="0" smtClean="0">
                <a:solidFill>
                  <a:srgbClr val="7030A0"/>
                </a:solidFill>
              </a:rPr>
              <a:t>Living 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>Cost…..</a:t>
            </a:r>
            <a:r>
              <a:rPr lang="en-US" altLang="zh-CN" sz="2800" b="1" dirty="0" err="1" smtClean="0">
                <a:solidFill>
                  <a:srgbClr val="7030A0"/>
                </a:solidFill>
              </a:rPr>
              <a:t>Accomondation</a:t>
            </a:r>
            <a:r>
              <a:rPr lang="en-US" altLang="zh-CN" sz="2800" b="1" dirty="0" smtClean="0">
                <a:solidFill>
                  <a:srgbClr val="7030A0"/>
                </a:solidFill>
              </a:rPr>
              <a:t>…..EXPENSIVE?</a:t>
            </a:r>
            <a:endParaRPr kumimoji="1" lang="ja-JP" altLang="en-US" sz="28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5072" y="1393952"/>
            <a:ext cx="11716512" cy="4994656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zh-CN" altLang="en-US" sz="2400" b="1" dirty="0" smtClean="0">
                <a:solidFill>
                  <a:schemeClr val="tx1"/>
                </a:solidFill>
              </a:rPr>
              <a:t>房租（宿舍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）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Rental (Hostel)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r>
              <a:rPr lang="zh-CN" altLang="en-US" sz="2400" b="1" dirty="0">
                <a:solidFill>
                  <a:schemeClr val="tx1"/>
                </a:solidFill>
              </a:rPr>
              <a:t>双人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房：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2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万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5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千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~3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万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5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千日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币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>
                <a:solidFill>
                  <a:schemeClr val="tx1"/>
                </a:solidFill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  Twin: JPY25K to JPY35K (~RM1000~)</a:t>
            </a:r>
          </a:p>
          <a:p>
            <a:pPr marL="0" indent="0">
              <a:buNone/>
            </a:pPr>
            <a:endParaRPr lang="en-US" altLang="zh-CN" sz="2400" b="1" dirty="0" smtClean="0">
              <a:solidFill>
                <a:schemeClr val="tx1"/>
              </a:solidFill>
            </a:endParaRPr>
          </a:p>
          <a:p>
            <a:r>
              <a:rPr lang="zh-CN" altLang="en-US" sz="2400" b="1" dirty="0">
                <a:solidFill>
                  <a:schemeClr val="tx1"/>
                </a:solidFill>
              </a:rPr>
              <a:t>单人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房：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3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万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8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千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~4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万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5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千日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币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 smtClean="0">
                <a:solidFill>
                  <a:schemeClr val="tx1"/>
                </a:solidFill>
              </a:rPr>
              <a:t>   Single</a:t>
            </a:r>
            <a:r>
              <a:rPr lang="en-US" altLang="zh-CN" sz="2400" b="1" dirty="0">
                <a:solidFill>
                  <a:schemeClr val="tx1"/>
                </a:solidFill>
              </a:rPr>
              <a:t>: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JPY38K </a:t>
            </a:r>
            <a:r>
              <a:rPr lang="en-US" altLang="zh-CN" sz="2400" b="1" dirty="0">
                <a:solidFill>
                  <a:schemeClr val="tx1"/>
                </a:solidFill>
              </a:rPr>
              <a:t>to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JPY45K </a:t>
            </a:r>
            <a:r>
              <a:rPr lang="en-US" altLang="zh-CN" sz="2400" b="1" dirty="0">
                <a:solidFill>
                  <a:schemeClr val="tx1"/>
                </a:solidFill>
              </a:rPr>
              <a:t>(~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RM1500~)</a:t>
            </a:r>
            <a:endParaRPr lang="en-US" altLang="zh-CN" sz="2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 smtClean="0">
                <a:solidFill>
                  <a:schemeClr val="tx1"/>
                </a:solidFill>
              </a:rPr>
              <a:t>  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自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己外面住：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3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万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~8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万日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币 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(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根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据地点，交通，房子状态等情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况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zh-CN" sz="2400" b="1" dirty="0">
                <a:solidFill>
                  <a:schemeClr val="tx1"/>
                </a:solidFill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 Rental (by Own): JPY30K~80K (RM1200~RM3000~)</a:t>
            </a:r>
          </a:p>
          <a:p>
            <a:pPr marL="0" indent="0">
              <a:buNone/>
            </a:pPr>
            <a:r>
              <a:rPr lang="en-US" altLang="zh-CN" sz="2400" b="1" dirty="0">
                <a:solidFill>
                  <a:schemeClr val="tx1"/>
                </a:solidFill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                            (Subject to Locality, Conditions &amp; etc.)</a:t>
            </a:r>
            <a:endParaRPr lang="en-US" altLang="zh-CN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6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3200" b="1" dirty="0" smtClean="0">
                <a:solidFill>
                  <a:srgbClr val="7030A0"/>
                </a:solidFill>
              </a:rPr>
              <a:t>其他各种费用</a:t>
            </a:r>
            <a:r>
              <a:rPr kumimoji="1" lang="en-US" altLang="zh-CN" sz="3200" b="1" dirty="0" smtClean="0">
                <a:solidFill>
                  <a:srgbClr val="7030A0"/>
                </a:solidFill>
              </a:rPr>
              <a:t>·····</a:t>
            </a:r>
            <a:r>
              <a:rPr kumimoji="1" lang="zh-CN" altLang="en-US" sz="3200" b="1" dirty="0" smtClean="0">
                <a:solidFill>
                  <a:srgbClr val="7030A0"/>
                </a:solidFill>
              </a:rPr>
              <a:t>呢</a:t>
            </a:r>
            <a:r>
              <a:rPr kumimoji="1" lang="zh-CN" altLang="en-US" sz="3200" b="1" dirty="0" smtClean="0">
                <a:solidFill>
                  <a:srgbClr val="7030A0"/>
                </a:solidFill>
              </a:rPr>
              <a:t>？</a:t>
            </a:r>
            <a:r>
              <a:rPr kumimoji="1" lang="en-US" altLang="zh-CN" sz="3200" b="1" dirty="0" smtClean="0">
                <a:solidFill>
                  <a:srgbClr val="7030A0"/>
                </a:solidFill>
              </a:rPr>
              <a:t/>
            </a:r>
            <a:br>
              <a:rPr kumimoji="1" lang="en-US" altLang="zh-CN" sz="3200" b="1" dirty="0" smtClean="0">
                <a:solidFill>
                  <a:srgbClr val="7030A0"/>
                </a:solidFill>
              </a:rPr>
            </a:br>
            <a:r>
              <a:rPr lang="en-US" altLang="zh-CN" sz="3200" b="1" dirty="0" smtClean="0">
                <a:solidFill>
                  <a:srgbClr val="7030A0"/>
                </a:solidFill>
              </a:rPr>
              <a:t>What else?</a:t>
            </a:r>
            <a:endParaRPr kumimoji="1" lang="ja-JP" altLang="en-US" sz="32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0472" y="1279652"/>
            <a:ext cx="10676128" cy="3178047"/>
          </a:xfrm>
        </p:spPr>
        <p:txBody>
          <a:bodyPr numCol="1">
            <a:noAutofit/>
          </a:bodyPr>
          <a:lstStyle/>
          <a:p>
            <a:r>
              <a:rPr lang="zh-CN" altLang="en-US" sz="2400" b="1" dirty="0" smtClean="0">
                <a:solidFill>
                  <a:schemeClr val="tx1"/>
                </a:solidFill>
              </a:rPr>
              <a:t>水电费：平均每个月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5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千日币左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右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>
                <a:solidFill>
                  <a:schemeClr val="tx1"/>
                </a:solidFill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   Utilities: Averagely JPY5000 (~RM200~)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endParaRPr lang="en-US" altLang="zh-CN" sz="2400" b="1" dirty="0" smtClean="0">
              <a:solidFill>
                <a:schemeClr val="tx1"/>
              </a:solidFill>
            </a:endParaRPr>
          </a:p>
          <a:p>
            <a:r>
              <a:rPr lang="zh-CN" altLang="en-US" sz="2400" b="1" dirty="0" smtClean="0">
                <a:solidFill>
                  <a:schemeClr val="tx1"/>
                </a:solidFill>
              </a:rPr>
              <a:t>吃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：一餐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200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到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500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日币左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右（便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当，一般餐厅）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>
                <a:solidFill>
                  <a:schemeClr val="tx1"/>
                </a:solidFill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    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自己煮：一个月一万到两万日币左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右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 smtClean="0">
                <a:solidFill>
                  <a:schemeClr val="tx1"/>
                </a:solidFill>
              </a:rPr>
              <a:t>    FOOD: ~JPY200 to JPY500~(~RM8 to RM20~)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400" b="1" dirty="0" smtClean="0">
              <a:solidFill>
                <a:schemeClr val="tx1"/>
              </a:solidFill>
            </a:endParaRPr>
          </a:p>
          <a:p>
            <a:r>
              <a:rPr lang="zh-CN" altLang="en-US" sz="2400" b="1" dirty="0" smtClean="0">
                <a:solidFill>
                  <a:schemeClr val="tx1"/>
                </a:solidFill>
              </a:rPr>
              <a:t>电话：上网流量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3G~7G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，约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1000~2000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日币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/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月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>
                <a:solidFill>
                  <a:schemeClr val="tx1"/>
                </a:solidFill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   Smart Phone Data:</a:t>
            </a:r>
          </a:p>
          <a:p>
            <a:pPr marL="0" indent="0">
              <a:buNone/>
            </a:pPr>
            <a:r>
              <a:rPr lang="en-US" altLang="zh-CN" sz="2400" b="1" dirty="0">
                <a:solidFill>
                  <a:schemeClr val="tx1"/>
                </a:solidFill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       3G~7G…..JPY1000 to JPY 2000 (RM40 to RM80) MONTHLY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>
                <a:solidFill>
                  <a:schemeClr val="tx1"/>
                </a:solidFill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      </a:t>
            </a:r>
            <a:endParaRPr lang="en-US" altLang="zh-CN" sz="2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4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87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 fontScale="90000"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一年总共的费用呢</a:t>
            </a:r>
            <a:r>
              <a:rPr kumimoji="1" lang="zh-CN" altLang="en-US" sz="6000" b="1" dirty="0" smtClean="0">
                <a:solidFill>
                  <a:srgbClr val="7030A0"/>
                </a:solidFill>
              </a:rPr>
              <a:t>？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/>
            </a:r>
            <a:br>
              <a:rPr kumimoji="1" lang="en-US" altLang="zh-CN" sz="6000" b="1" dirty="0" smtClean="0">
                <a:solidFill>
                  <a:srgbClr val="7030A0"/>
                </a:solidFill>
              </a:rPr>
            </a:br>
            <a:r>
              <a:rPr lang="en-US" altLang="zh-CN" sz="6000" b="1" dirty="0" smtClean="0">
                <a:solidFill>
                  <a:srgbClr val="7030A0"/>
                </a:solidFill>
              </a:rPr>
              <a:t>All Fee INLUDED per YEAR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47472" y="2206244"/>
            <a:ext cx="10676128" cy="3178047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zh-CN" altLang="en-US" sz="3600" b="1" dirty="0" smtClean="0">
                <a:solidFill>
                  <a:schemeClr val="tx1"/>
                </a:solidFill>
              </a:rPr>
              <a:t>学费，吃，住，水电费，电话费等等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3600" b="1" dirty="0" smtClean="0">
                <a:solidFill>
                  <a:schemeClr val="tx1"/>
                </a:solidFill>
              </a:rPr>
              <a:t>一年费用大概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140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万日币左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右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 smtClean="0">
                <a:solidFill>
                  <a:schemeClr val="tx1"/>
                </a:solidFill>
              </a:rPr>
              <a:t>School Fee, Food, Room, Utilities, Phone</a:t>
            </a:r>
          </a:p>
          <a:p>
            <a:pPr marL="0" indent="0">
              <a:buNone/>
            </a:pPr>
            <a:r>
              <a:rPr lang="en-US" altLang="zh-CN" sz="3600" b="1" dirty="0" smtClean="0">
                <a:solidFill>
                  <a:schemeClr val="tx1"/>
                </a:solidFill>
              </a:rPr>
              <a:t>JPY140 million (~RM55K~)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84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 fontScale="90000"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这些</a:t>
            </a:r>
            <a:r>
              <a:rPr kumimoji="1" lang="zh-CN" altLang="en-US" sz="6000" b="1" dirty="0" smtClean="0">
                <a:solidFill>
                  <a:srgbClr val="7030A0"/>
                </a:solidFill>
              </a:rPr>
              <a:t>费用我可以应付吗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</a:t>
            </a:r>
            <a:br>
              <a:rPr kumimoji="1" lang="en-US" altLang="zh-CN" sz="6000" b="1" dirty="0" smtClean="0">
                <a:solidFill>
                  <a:srgbClr val="7030A0"/>
                </a:solidFill>
              </a:rPr>
            </a:br>
            <a:r>
              <a:rPr lang="en-US" altLang="zh-CN" sz="6000" b="1" dirty="0" smtClean="0">
                <a:solidFill>
                  <a:srgbClr val="7030A0"/>
                </a:solidFill>
              </a:rPr>
              <a:t>Can I AFFORD…..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76504" y="2315973"/>
            <a:ext cx="10813288" cy="2560827"/>
          </a:xfrm>
        </p:spPr>
        <p:txBody>
          <a:bodyPr numCol="1">
            <a:noAutofit/>
          </a:bodyPr>
          <a:lstStyle/>
          <a:p>
            <a:r>
              <a:rPr lang="zh-CN" altLang="en-US" sz="2400" b="1" dirty="0" smtClean="0">
                <a:solidFill>
                  <a:schemeClr val="tx1"/>
                </a:solidFill>
              </a:rPr>
              <a:t>打工：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1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小时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800~1200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日币左右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r>
              <a:rPr lang="zh-CN" altLang="en-US" sz="2400" b="1" dirty="0">
                <a:solidFill>
                  <a:schemeClr val="tx1"/>
                </a:solidFill>
              </a:rPr>
              <a:t>打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工证：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1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周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28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小时，假期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1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天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8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小时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 smtClean="0">
                <a:solidFill>
                  <a:schemeClr val="tx1"/>
                </a:solidFill>
              </a:rPr>
              <a:t>     PART TIME JOB: JPY800~1200 (~RM32~RM50~) per HOUR</a:t>
            </a:r>
          </a:p>
          <a:p>
            <a:pPr marL="0" indent="0">
              <a:buNone/>
            </a:pPr>
            <a:r>
              <a:rPr lang="en-US" altLang="zh-CN" sz="2400" b="1" dirty="0" smtClean="0">
                <a:solidFill>
                  <a:schemeClr val="tx1"/>
                </a:solidFill>
              </a:rPr>
              <a:t>     WORKING PERMIT: 28 hours per WEEK, 8 hours per day during holiday</a:t>
            </a:r>
          </a:p>
          <a:p>
            <a:endParaRPr lang="en-US" altLang="zh-CN" sz="2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400" b="1" dirty="0" smtClean="0">
                <a:solidFill>
                  <a:schemeClr val="tx1"/>
                </a:solidFill>
              </a:rPr>
              <a:t>在日本政府允许的范围内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>
                <a:solidFill>
                  <a:schemeClr val="tx1"/>
                </a:solidFill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   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一年打工收入大概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140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万日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币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 smtClean="0">
                <a:solidFill>
                  <a:schemeClr val="tx1"/>
                </a:solidFill>
              </a:rPr>
              <a:t>LEGALLY working INCOME: JPY140 million (~RM55K~)per year</a:t>
            </a:r>
            <a:endParaRPr lang="en-US" altLang="zh-CN" sz="2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4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5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有奖学金吗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0472" y="1279653"/>
            <a:ext cx="10813288" cy="2560827"/>
          </a:xfrm>
        </p:spPr>
        <p:txBody>
          <a:bodyPr numCol="1">
            <a:noAutofit/>
          </a:bodyPr>
          <a:lstStyle/>
          <a:p>
            <a:r>
              <a:rPr lang="zh-CN" altLang="en-US" sz="3600" b="1" dirty="0" smtClean="0">
                <a:solidFill>
                  <a:schemeClr val="tx1"/>
                </a:solidFill>
              </a:rPr>
              <a:t>日语升学机构期间：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5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/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月（名额少）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 smtClean="0">
                <a:solidFill>
                  <a:schemeClr val="tx1"/>
                </a:solidFill>
              </a:rPr>
              <a:t>专门学校：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5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/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月（名额不多）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 smtClean="0">
                <a:solidFill>
                  <a:schemeClr val="tx1"/>
                </a:solidFill>
              </a:rPr>
              <a:t>大学：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5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/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月（名额多）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 smtClean="0">
                <a:solidFill>
                  <a:schemeClr val="tx1"/>
                </a:solidFill>
              </a:rPr>
              <a:t>              10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~14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/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月（名额不多）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3600" b="1" dirty="0" smtClean="0">
                <a:solidFill>
                  <a:schemeClr val="tx1"/>
                </a:solidFill>
              </a:rPr>
              <a:t>以上奖学金，一切无需偿还 （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Untied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48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还有什么福利吗？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0472" y="1279653"/>
            <a:ext cx="10813288" cy="3036315"/>
          </a:xfrm>
        </p:spPr>
        <p:txBody>
          <a:bodyPr numCol="1">
            <a:noAutofit/>
          </a:bodyPr>
          <a:lstStyle/>
          <a:p>
            <a:r>
              <a:rPr lang="zh-CN" altLang="en-US" sz="3600" b="1" dirty="0" smtClean="0">
                <a:solidFill>
                  <a:schemeClr val="tx1"/>
                </a:solidFill>
              </a:rPr>
              <a:t>私立大学：学费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30%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减免（绝大多数大学都有）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国公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立大学：学费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50%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半免，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100%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全免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3600" b="1" dirty="0">
                <a:solidFill>
                  <a:schemeClr val="tx1"/>
                </a:solidFill>
              </a:rPr>
              <a:t>日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本经济成长减退以前，几乎所有国公立都提供全免学费给外国留学生</a:t>
            </a: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07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可是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</a:t>
            </a:r>
            <a:r>
              <a:rPr kumimoji="1" lang="zh-CN" altLang="en-US" sz="6000" b="1" dirty="0" smtClean="0">
                <a:solidFill>
                  <a:srgbClr val="7030A0"/>
                </a:solidFill>
              </a:rPr>
              <a:t>手续麻烦吗？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0472" y="1279653"/>
            <a:ext cx="10813288" cy="3036315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zh-CN" altLang="en-US" sz="3600" b="1" dirty="0" smtClean="0">
                <a:solidFill>
                  <a:schemeClr val="tx1"/>
                </a:solidFill>
              </a:rPr>
              <a:t>进日本的大学或专门学校以前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</a:rPr>
              <a:t>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       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首先必须进入日语升学机构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 smtClean="0">
                <a:solidFill>
                  <a:schemeClr val="tx1"/>
                </a:solidFill>
              </a:rPr>
              <a:t>一年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4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次入学：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月，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4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月，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7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月，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报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名截止日期：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4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，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5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个月前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 smtClean="0">
                <a:solidFill>
                  <a:schemeClr val="tx1"/>
                </a:solidFill>
              </a:rPr>
              <a:t>                       1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月（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8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月），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4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月（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11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</a:rPr>
              <a:t>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                      7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月（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3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月），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月（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5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6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海外留学</a:t>
            </a:r>
            <a:r>
              <a:rPr lang="en-US" altLang="zh-CN" sz="6000" b="1" dirty="0" smtClean="0">
                <a:solidFill>
                  <a:srgbClr val="7030A0"/>
                </a:solidFill>
              </a:rPr>
              <a:t>··············</a:t>
            </a:r>
            <a:br>
              <a:rPr lang="en-US" altLang="zh-CN" sz="6000" b="1" dirty="0" smtClean="0">
                <a:solidFill>
                  <a:srgbClr val="7030A0"/>
                </a:solidFill>
              </a:rPr>
            </a:br>
            <a:r>
              <a:rPr lang="en-US" altLang="zh-CN" sz="6000" b="1" dirty="0" smtClean="0">
                <a:solidFill>
                  <a:srgbClr val="7030A0"/>
                </a:solidFill>
              </a:rPr>
              <a:t>STUDY OVERSEAS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532" y="2575117"/>
            <a:ext cx="8596668" cy="3880773"/>
          </a:xfrm>
        </p:spPr>
        <p:txBody>
          <a:bodyPr>
            <a:normAutofit/>
          </a:bodyPr>
          <a:lstStyle/>
          <a:p>
            <a:r>
              <a:rPr kumimoji="1" lang="zh-CN" altLang="en-US" sz="7200" b="1" dirty="0" smtClean="0">
                <a:solidFill>
                  <a:schemeClr val="tx1"/>
                </a:solidFill>
              </a:rPr>
              <a:t>难吗</a:t>
            </a:r>
            <a:r>
              <a:rPr kumimoji="1" lang="zh-CN" altLang="en-US" sz="7200" b="1" dirty="0" smtClean="0">
                <a:solidFill>
                  <a:schemeClr val="tx1"/>
                </a:solidFill>
              </a:rPr>
              <a:t>？</a:t>
            </a:r>
            <a:endParaRPr kumimoji="1" lang="en-US" altLang="zh-CN" sz="7200" b="1" dirty="0" smtClean="0">
              <a:solidFill>
                <a:schemeClr val="tx1"/>
              </a:solidFill>
            </a:endParaRPr>
          </a:p>
          <a:p>
            <a:r>
              <a:rPr lang="en-US" altLang="zh-CN" sz="7200" b="1" dirty="0" smtClean="0">
                <a:solidFill>
                  <a:schemeClr val="tx1"/>
                </a:solidFill>
              </a:rPr>
              <a:t>Is that difficult</a:t>
            </a:r>
            <a:endParaRPr kumimoji="1" lang="en-US" altLang="zh-CN" sz="72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kumimoji="1" lang="ja-JP" alt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73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 fontScale="90000"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要怎样申请？需要填什么</a:t>
            </a:r>
            <a:r>
              <a:rPr kumimoji="1" lang="zh-CN" altLang="en-US" sz="6000" b="1" dirty="0" smtClean="0">
                <a:solidFill>
                  <a:srgbClr val="7030A0"/>
                </a:solidFill>
              </a:rPr>
              <a:t>？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/>
            </a:r>
            <a:br>
              <a:rPr kumimoji="1" lang="en-US" altLang="zh-CN" sz="6000" b="1" dirty="0" smtClean="0">
                <a:solidFill>
                  <a:srgbClr val="7030A0"/>
                </a:solidFill>
              </a:rPr>
            </a:br>
            <a:r>
              <a:rPr lang="en-US" altLang="zh-CN" sz="6000" b="1" dirty="0" smtClean="0">
                <a:solidFill>
                  <a:srgbClr val="7030A0"/>
                </a:solidFill>
              </a:rPr>
              <a:t>PROCEDURE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88188" y="1792223"/>
            <a:ext cx="10813288" cy="3267456"/>
          </a:xfrm>
        </p:spPr>
        <p:txBody>
          <a:bodyPr numCol="1">
            <a:noAutofit/>
          </a:bodyPr>
          <a:lstStyle/>
          <a:p>
            <a:r>
              <a:rPr lang="zh-CN" altLang="en-US" sz="3600" b="1" dirty="0">
                <a:solidFill>
                  <a:schemeClr val="tx1"/>
                </a:solidFill>
              </a:rPr>
              <a:t>个人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报名表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格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APPLICATION FORM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相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片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PHOTO (3.5 X 4.5cm passport standard)</a:t>
            </a: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 b="1" dirty="0" smtClean="0">
                <a:solidFill>
                  <a:schemeClr val="tx1"/>
                </a:solidFill>
              </a:rPr>
              <a:t>Others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r>
              <a:rPr lang="zh-CN" altLang="en-US" sz="2000" b="1" dirty="0">
                <a:solidFill>
                  <a:schemeClr val="tx1"/>
                </a:solidFill>
              </a:rPr>
              <a:t>就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学理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由 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Reason of Study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r>
              <a:rPr lang="zh-CN" altLang="en-US" sz="2000" b="1" dirty="0">
                <a:solidFill>
                  <a:schemeClr val="tx1"/>
                </a:solidFill>
              </a:rPr>
              <a:t>经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济担保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人 </a:t>
            </a:r>
            <a:r>
              <a:rPr lang="en-US" altLang="zh-CN" sz="2000" b="1" dirty="0">
                <a:solidFill>
                  <a:schemeClr val="tx1"/>
                </a:solidFill>
              </a:rPr>
              <a:t>(Letter of </a:t>
            </a:r>
            <a:r>
              <a:rPr lang="en-US" altLang="zh-CN" sz="2000" b="1" dirty="0" err="1">
                <a:solidFill>
                  <a:schemeClr val="tx1"/>
                </a:solidFill>
              </a:rPr>
              <a:t>Sponshorship</a:t>
            </a:r>
            <a:r>
              <a:rPr lang="en-US" altLang="zh-CN" sz="2000" b="1" dirty="0">
                <a:solidFill>
                  <a:schemeClr val="tx1"/>
                </a:solidFill>
              </a:rPr>
              <a:t>)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2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73152"/>
            <a:ext cx="9125034" cy="1320800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7030A0"/>
                </a:solidFill>
              </a:rPr>
              <a:t>那些</a:t>
            </a:r>
            <a:r>
              <a:rPr lang="zh-CN" altLang="en-US" sz="3200" b="1" dirty="0" smtClean="0">
                <a:solidFill>
                  <a:srgbClr val="7030A0"/>
                </a:solidFill>
              </a:rPr>
              <a:t>日语升学机构适合我</a:t>
            </a:r>
            <a:r>
              <a:rPr lang="zh-CN" altLang="en-US" sz="3200" b="1" dirty="0" smtClean="0">
                <a:solidFill>
                  <a:srgbClr val="7030A0"/>
                </a:solidFill>
              </a:rPr>
              <a:t>？</a:t>
            </a:r>
            <a:r>
              <a:rPr lang="en-US" altLang="zh-CN" sz="3200" b="1" dirty="0" smtClean="0">
                <a:solidFill>
                  <a:srgbClr val="7030A0"/>
                </a:solidFill>
              </a:rPr>
              <a:t/>
            </a:r>
            <a:br>
              <a:rPr lang="en-US" altLang="zh-CN" sz="3200" b="1" dirty="0" smtClean="0">
                <a:solidFill>
                  <a:srgbClr val="7030A0"/>
                </a:solidFill>
              </a:rPr>
            </a:br>
            <a:r>
              <a:rPr lang="en-US" altLang="zh-CN" sz="3200" b="1" dirty="0" smtClean="0">
                <a:solidFill>
                  <a:srgbClr val="7030A0"/>
                </a:solidFill>
              </a:rPr>
              <a:t>Recommended Schools</a:t>
            </a:r>
            <a:endParaRPr kumimoji="1" lang="ja-JP" altLang="en-US" sz="32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88188" y="1393952"/>
            <a:ext cx="10813288" cy="3267456"/>
          </a:xfrm>
        </p:spPr>
        <p:txBody>
          <a:bodyPr numCol="1">
            <a:noAutofit/>
          </a:bodyPr>
          <a:lstStyle/>
          <a:p>
            <a:r>
              <a:rPr lang="ja-JP" altLang="en-US" sz="3600" b="1" dirty="0">
                <a:solidFill>
                  <a:schemeClr val="tx1"/>
                </a:solidFill>
              </a:rPr>
              <a:t>美罗斯言语学院（</a:t>
            </a:r>
            <a:r>
              <a:rPr lang="en-US" altLang="zh-CN" sz="3600" b="1" dirty="0">
                <a:solidFill>
                  <a:schemeClr val="tx1"/>
                </a:solidFill>
              </a:rPr>
              <a:t>MEROS LANGUAGE SCHOOL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ja-JP" altLang="en-US" sz="3600" b="1" dirty="0">
                <a:solidFill>
                  <a:schemeClr val="tx1"/>
                </a:solidFill>
              </a:rPr>
              <a:t>新日本学院（</a:t>
            </a:r>
            <a:r>
              <a:rPr lang="en-US" altLang="zh-CN" sz="3600" b="1" dirty="0">
                <a:solidFill>
                  <a:schemeClr val="tx1"/>
                </a:solidFill>
              </a:rPr>
              <a:t>NEW JAPAN ACADEMY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大阪</a:t>
            </a:r>
            <a:r>
              <a:rPr lang="en-US" altLang="zh-CN" sz="3600" b="1" dirty="0">
                <a:solidFill>
                  <a:schemeClr val="tx1"/>
                </a:solidFill>
              </a:rPr>
              <a:t>YMCA</a:t>
            </a:r>
            <a:r>
              <a:rPr lang="zh-CN" altLang="en-US" sz="3600" b="1" dirty="0">
                <a:solidFill>
                  <a:schemeClr val="tx1"/>
                </a:solidFill>
              </a:rPr>
              <a:t>日本语学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校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(OSAKA YMCA)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en-US" altLang="zh-CN" sz="3600" b="1" dirty="0">
                <a:solidFill>
                  <a:schemeClr val="tx1"/>
                </a:solidFill>
              </a:rPr>
              <a:t>NIPPON ACADEMY GROUP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 smtClean="0">
                <a:solidFill>
                  <a:schemeClr val="tx1"/>
                </a:solidFill>
              </a:rPr>
              <a:t>其他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5400" b="1" dirty="0">
                <a:solidFill>
                  <a:schemeClr val="tx1"/>
                </a:solidFill>
              </a:rPr>
              <a:t>http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://japanmalaysia.com</a:t>
            </a:r>
            <a:r>
              <a:rPr lang="en-US" altLang="zh-CN" sz="5400" b="1" dirty="0">
                <a:solidFill>
                  <a:schemeClr val="tx1"/>
                </a:solidFill>
              </a:rPr>
              <a:t>/</a:t>
            </a:r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79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3200" b="1" dirty="0" smtClean="0">
                <a:solidFill>
                  <a:srgbClr val="7030A0"/>
                </a:solidFill>
              </a:rPr>
              <a:t>还需要什么文件吗</a:t>
            </a:r>
            <a:r>
              <a:rPr kumimoji="1" lang="zh-CN" altLang="en-US" sz="3200" b="1" dirty="0" smtClean="0">
                <a:solidFill>
                  <a:srgbClr val="7030A0"/>
                </a:solidFill>
              </a:rPr>
              <a:t>？</a:t>
            </a:r>
            <a:r>
              <a:rPr kumimoji="1" lang="en-US" altLang="zh-CN" sz="3200" b="1" dirty="0" smtClean="0">
                <a:solidFill>
                  <a:srgbClr val="7030A0"/>
                </a:solidFill>
              </a:rPr>
              <a:t/>
            </a:r>
            <a:br>
              <a:rPr kumimoji="1" lang="en-US" altLang="zh-CN" sz="3200" b="1" dirty="0" smtClean="0">
                <a:solidFill>
                  <a:srgbClr val="7030A0"/>
                </a:solidFill>
              </a:rPr>
            </a:br>
            <a:r>
              <a:rPr lang="en-US" altLang="zh-CN" sz="3200" b="1" dirty="0" smtClean="0">
                <a:solidFill>
                  <a:srgbClr val="7030A0"/>
                </a:solidFill>
              </a:rPr>
              <a:t>DOCUMENTS</a:t>
            </a:r>
            <a:endParaRPr kumimoji="1" lang="ja-JP" altLang="en-US" sz="32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73532" y="1593087"/>
            <a:ext cx="10813288" cy="3267456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zh-CN" altLang="en-US" sz="2400" b="1" dirty="0" smtClean="0">
                <a:solidFill>
                  <a:schemeClr val="tx1"/>
                </a:solidFill>
              </a:rPr>
              <a:t>学校的文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件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Documents from School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r>
              <a:rPr lang="zh-CN" altLang="en-US" sz="2400" b="1" dirty="0" smtClean="0">
                <a:solidFill>
                  <a:schemeClr val="tx1"/>
                </a:solidFill>
              </a:rPr>
              <a:t>毕业证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书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r>
              <a:rPr lang="zh-CN" altLang="en-US" sz="2400" b="1" dirty="0" smtClean="0">
                <a:solidFill>
                  <a:schemeClr val="tx1"/>
                </a:solidFill>
              </a:rPr>
              <a:t>离校证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书 </a:t>
            </a:r>
            <a:r>
              <a:rPr lang="en-US" altLang="zh-CN" sz="2400" b="1" dirty="0">
                <a:solidFill>
                  <a:schemeClr val="tx1"/>
                </a:solidFill>
              </a:rPr>
              <a:t>Leaving School Certificate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400" b="1" dirty="0">
                <a:solidFill>
                  <a:schemeClr val="tx1"/>
                </a:solidFill>
              </a:rPr>
              <a:t>报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名时如果没有，可以用学校开的信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400" b="1" dirty="0">
                <a:solidFill>
                  <a:schemeClr val="tx1"/>
                </a:solidFill>
              </a:rPr>
              <a:t>（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 </a:t>
            </a:r>
            <a:r>
              <a:rPr lang="en-US" altLang="zh-CN" sz="2400" b="1" dirty="0">
                <a:solidFill>
                  <a:schemeClr val="tx1"/>
                </a:solidFill>
              </a:rPr>
              <a:t>Certificate of Expected Graduation</a:t>
            </a:r>
            <a:r>
              <a:rPr lang="zh-CN" altLang="en-US" sz="2400" b="1" dirty="0">
                <a:solidFill>
                  <a:schemeClr val="tx1"/>
                </a:solidFill>
              </a:rPr>
              <a:t>）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r>
              <a:rPr lang="zh-CN" altLang="en-US" sz="2400" b="1" dirty="0">
                <a:solidFill>
                  <a:schemeClr val="tx1"/>
                </a:solidFill>
              </a:rPr>
              <a:t>学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校成绩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单 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Performance Record of School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r>
              <a:rPr lang="zh-CN" altLang="en-US" sz="2400" b="1" dirty="0">
                <a:solidFill>
                  <a:schemeClr val="tx1"/>
                </a:solidFill>
              </a:rPr>
              <a:t>统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考证（如有）</a:t>
            </a:r>
            <a:endParaRPr lang="en-US" altLang="zh-CN" sz="2400" b="1" dirty="0">
              <a:solidFill>
                <a:schemeClr val="tx1"/>
              </a:solidFill>
            </a:endParaRPr>
          </a:p>
          <a:p>
            <a:r>
              <a:rPr lang="en-US" altLang="zh-CN" sz="2400" b="1" dirty="0" smtClean="0">
                <a:solidFill>
                  <a:schemeClr val="tx1"/>
                </a:solidFill>
              </a:rPr>
              <a:t>SPM</a:t>
            </a:r>
            <a:r>
              <a:rPr lang="zh-CN" altLang="en-US" sz="2400" b="1" dirty="0">
                <a:solidFill>
                  <a:schemeClr val="tx1"/>
                </a:solidFill>
              </a:rPr>
              <a:t> （如有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）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endParaRPr lang="en-US" altLang="zh-CN" sz="2400" b="1" dirty="0" smtClean="0">
              <a:solidFill>
                <a:schemeClr val="tx1"/>
              </a:solidFill>
            </a:endParaRPr>
          </a:p>
          <a:p>
            <a:endParaRPr lang="en-US" altLang="zh-CN" sz="24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10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 fontScale="90000"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还有其他吗</a:t>
            </a:r>
            <a:r>
              <a:rPr kumimoji="1" lang="zh-CN" altLang="en-US" sz="6000" b="1" dirty="0" smtClean="0">
                <a:solidFill>
                  <a:srgbClr val="7030A0"/>
                </a:solidFill>
              </a:rPr>
              <a:t>？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/>
            </a:r>
            <a:br>
              <a:rPr kumimoji="1" lang="en-US" altLang="zh-CN" sz="6000" b="1" dirty="0" smtClean="0">
                <a:solidFill>
                  <a:srgbClr val="7030A0"/>
                </a:solidFill>
              </a:rPr>
            </a:br>
            <a:r>
              <a:rPr lang="en-US" altLang="zh-CN" sz="6000" b="1" dirty="0" smtClean="0">
                <a:solidFill>
                  <a:srgbClr val="7030A0"/>
                </a:solidFill>
              </a:rPr>
              <a:t>OTHERS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80796" y="2523745"/>
            <a:ext cx="10813288" cy="2645663"/>
          </a:xfrm>
        </p:spPr>
        <p:txBody>
          <a:bodyPr numCol="1">
            <a:noAutofit/>
          </a:bodyPr>
          <a:lstStyle/>
          <a:p>
            <a:r>
              <a:rPr lang="zh-CN" altLang="en-US" sz="3600" b="1" dirty="0" smtClean="0">
                <a:solidFill>
                  <a:schemeClr val="tx1"/>
                </a:solidFill>
              </a:rPr>
              <a:t>出生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纸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Birth Certificate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经济保证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人（通常是父母）经济能力证明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3600" b="1" dirty="0" smtClean="0">
                <a:solidFill>
                  <a:schemeClr val="tx1"/>
                </a:solidFill>
              </a:rPr>
              <a:t>（如银行存款证明，所得税，工资收入等等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</a:rPr>
              <a:t>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 Income Statements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7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zh-CN" altLang="en-US" sz="6000" b="1" dirty="0" smtClean="0">
                <a:solidFill>
                  <a:srgbClr val="7030A0"/>
                </a:solidFill>
              </a:rPr>
              <a:t>通过那里申请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······</a:t>
            </a:r>
            <a:br>
              <a:rPr kumimoji="1" lang="en-US" altLang="zh-CN" sz="6000" b="1" dirty="0" smtClean="0">
                <a:solidFill>
                  <a:srgbClr val="7030A0"/>
                </a:solidFill>
              </a:rPr>
            </a:br>
            <a:r>
              <a:rPr lang="en-US" altLang="zh-CN" sz="6000" b="1" dirty="0" smtClean="0">
                <a:solidFill>
                  <a:srgbClr val="7030A0"/>
                </a:solidFill>
              </a:rPr>
              <a:t>Apply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66140" y="2414016"/>
            <a:ext cx="10813288" cy="2645663"/>
          </a:xfrm>
        </p:spPr>
        <p:txBody>
          <a:bodyPr numCol="1">
            <a:noAutofit/>
          </a:bodyPr>
          <a:lstStyle/>
          <a:p>
            <a:r>
              <a:rPr lang="zh-CN" altLang="en-US" sz="3600" b="1" dirty="0" smtClean="0">
                <a:solidFill>
                  <a:schemeClr val="tx1"/>
                </a:solidFill>
              </a:rPr>
              <a:t>日升留学中心 （马来西亚）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</a:rPr>
              <a:t>  NISSHO STUDY OVERSEAS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CENTRE</a:t>
            </a: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en-US" altLang="zh-CN" sz="4400" b="1" dirty="0" smtClean="0">
                <a:solidFill>
                  <a:schemeClr val="tx1"/>
                </a:solidFill>
              </a:rPr>
              <a:t>http</a:t>
            </a:r>
            <a:r>
              <a:rPr lang="en-US" altLang="zh-CN" sz="4400" b="1" dirty="0">
                <a:solidFill>
                  <a:schemeClr val="tx1"/>
                </a:solidFill>
              </a:rPr>
              <a:t>://www.japanmalaysia.com</a:t>
            </a:r>
            <a:r>
              <a:rPr lang="en-US" altLang="zh-CN" sz="4400" b="1" dirty="0" smtClean="0">
                <a:solidFill>
                  <a:schemeClr val="tx1"/>
                </a:solidFill>
              </a:rPr>
              <a:t>/</a:t>
            </a: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87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zh-CN" altLang="en-US" sz="6000" b="1" dirty="0" smtClean="0">
                <a:solidFill>
                  <a:srgbClr val="7030A0"/>
                </a:solidFill>
              </a:rPr>
              <a:t>如何联络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······</a:t>
            </a:r>
            <a:br>
              <a:rPr kumimoji="1" lang="en-US" altLang="zh-CN" sz="6000" b="1" dirty="0" smtClean="0">
                <a:solidFill>
                  <a:srgbClr val="7030A0"/>
                </a:solidFill>
              </a:rPr>
            </a:br>
            <a:r>
              <a:rPr lang="en-US" altLang="zh-CN" sz="6000" b="1" dirty="0" smtClean="0">
                <a:solidFill>
                  <a:srgbClr val="7030A0"/>
                </a:solidFill>
              </a:rPr>
              <a:t>CONTACT</a:t>
            </a:r>
            <a:br>
              <a:rPr lang="en-US" altLang="zh-CN" sz="6000" b="1" dirty="0" smtClean="0">
                <a:solidFill>
                  <a:srgbClr val="7030A0"/>
                </a:solidFill>
              </a:rPr>
            </a:b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80796" y="2196592"/>
            <a:ext cx="10813288" cy="2645663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zh-CN" altLang="en-US" sz="2400" b="1" dirty="0" smtClean="0">
                <a:solidFill>
                  <a:schemeClr val="tx1"/>
                </a:solidFill>
              </a:rPr>
              <a:t>  东马：</a:t>
            </a:r>
            <a:r>
              <a:rPr lang="en-US" altLang="zh-CN" sz="2400" b="1" dirty="0" err="1" smtClean="0">
                <a:solidFill>
                  <a:schemeClr val="tx1"/>
                </a:solidFill>
              </a:rPr>
              <a:t>Sibu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 Travel Agency (084-215353)</a:t>
            </a:r>
          </a:p>
          <a:p>
            <a:pPr marL="0" indent="0">
              <a:buNone/>
            </a:pPr>
            <a:r>
              <a:rPr lang="en-US" altLang="zh-CN" sz="2400" b="1" dirty="0" smtClean="0">
                <a:solidFill>
                  <a:schemeClr val="tx1"/>
                </a:solidFill>
              </a:rPr>
              <a:t>            Kristy </a:t>
            </a:r>
            <a:r>
              <a:rPr lang="en-US" altLang="zh-CN" sz="2400" b="1" dirty="0" err="1" smtClean="0">
                <a:solidFill>
                  <a:schemeClr val="tx1"/>
                </a:solidFill>
              </a:rPr>
              <a:t>Kiu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 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（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013-844-9977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）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 b="1" dirty="0" smtClean="0">
                <a:solidFill>
                  <a:schemeClr val="tx1"/>
                </a:solidFill>
              </a:rPr>
              <a:t> 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西马： 日升留学中心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 (06-7627584)</a:t>
            </a:r>
          </a:p>
          <a:p>
            <a:pPr marL="0" indent="0">
              <a:buNone/>
            </a:pPr>
            <a:r>
              <a:rPr lang="en-US" altLang="zh-CN" sz="2400" b="1" dirty="0" smtClean="0">
                <a:solidFill>
                  <a:schemeClr val="tx1"/>
                </a:solidFill>
              </a:rPr>
              <a:t>            </a:t>
            </a:r>
            <a:r>
              <a:rPr lang="en-US" altLang="zh-CN" sz="2400" b="1" dirty="0" err="1" smtClean="0">
                <a:solidFill>
                  <a:schemeClr val="tx1"/>
                </a:solidFill>
              </a:rPr>
              <a:t>Fenniy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 (012-354-6660)</a:t>
            </a:r>
          </a:p>
          <a:p>
            <a:pPr marL="0" indent="0">
              <a:buNone/>
            </a:pPr>
            <a:r>
              <a:rPr lang="en-US" altLang="zh-CN" sz="2400" b="1" dirty="0" smtClean="0">
                <a:solidFill>
                  <a:schemeClr val="tx1"/>
                </a:solidFill>
              </a:rPr>
              <a:t>            Elaine (012-306-0769)</a:t>
            </a:r>
          </a:p>
          <a:p>
            <a:pPr marL="0" indent="0">
              <a:buNone/>
            </a:pP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400" b="1" dirty="0" smtClean="0">
                <a:solidFill>
                  <a:schemeClr val="tx1"/>
                </a:solidFill>
              </a:rPr>
              <a:t>总负责人：庄</a:t>
            </a:r>
            <a:r>
              <a:rPr lang="zh-CN" altLang="en-US" sz="2400" b="1" dirty="0">
                <a:solidFill>
                  <a:schemeClr val="tx1"/>
                </a:solidFill>
              </a:rPr>
              <a:t>发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盛博士（大阪大学）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400" b="1" dirty="0" smtClean="0">
                <a:solidFill>
                  <a:schemeClr val="tx1"/>
                </a:solidFill>
              </a:rPr>
              <a:t>              （微信：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fatt0011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）</a:t>
            </a:r>
            <a:endParaRPr lang="en-US" altLang="zh-CN" sz="2400" b="1" dirty="0" smtClean="0">
              <a:solidFill>
                <a:schemeClr val="tx1"/>
              </a:solidFill>
            </a:endParaRPr>
          </a:p>
          <a:p>
            <a:endParaRPr lang="en-US" altLang="zh-CN" sz="24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6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944" y="219456"/>
            <a:ext cx="8579058" cy="1723136"/>
          </a:xfrm>
        </p:spPr>
        <p:txBody>
          <a:bodyPr>
            <a:normAutofit fontScale="90000"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海外留</a:t>
            </a:r>
            <a:r>
              <a:rPr kumimoji="1" lang="zh-CN" altLang="en-US" sz="6000" b="1" dirty="0" smtClean="0">
                <a:solidFill>
                  <a:srgbClr val="7030A0"/>
                </a:solidFill>
              </a:rPr>
              <a:t>学</a:t>
            </a:r>
            <a:r>
              <a:rPr lang="zh-CN" altLang="en-US" sz="6000" b="1" dirty="0">
                <a:solidFill>
                  <a:srgbClr val="7030A0"/>
                </a:solidFill>
              </a:rPr>
              <a:t>面对的</a:t>
            </a:r>
            <a:r>
              <a:rPr kumimoji="1" lang="zh-CN" altLang="en-US" sz="6000" b="1" dirty="0" smtClean="0">
                <a:solidFill>
                  <a:srgbClr val="7030A0"/>
                </a:solidFill>
              </a:rPr>
              <a:t>一般课题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/>
            </a:r>
            <a:br>
              <a:rPr kumimoji="1" lang="en-US" altLang="zh-CN" sz="6000" b="1" dirty="0" smtClean="0">
                <a:solidFill>
                  <a:srgbClr val="7030A0"/>
                </a:solidFill>
              </a:rPr>
            </a:br>
            <a:r>
              <a:rPr kumimoji="1" lang="en-US" altLang="zh-CN" sz="6000" b="1" dirty="0" smtClean="0">
                <a:solidFill>
                  <a:srgbClr val="7030A0"/>
                </a:solidFill>
              </a:rPr>
              <a:t>What are the PROBLEMS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-121920" y="2255520"/>
            <a:ext cx="11740896" cy="3798035"/>
          </a:xfrm>
        </p:spPr>
        <p:txBody>
          <a:bodyPr numCol="2">
            <a:normAutofit/>
          </a:bodyPr>
          <a:lstStyle/>
          <a:p>
            <a:r>
              <a:rPr kumimoji="1" lang="zh-CN" altLang="en-US" sz="2800" b="1" dirty="0" smtClean="0">
                <a:solidFill>
                  <a:schemeClr val="tx1"/>
                </a:solidFill>
              </a:rPr>
              <a:t>资</a:t>
            </a:r>
            <a:r>
              <a:rPr kumimoji="1" lang="zh-CN" altLang="en-US" sz="2800" b="1" dirty="0" smtClean="0">
                <a:solidFill>
                  <a:schemeClr val="tx1"/>
                </a:solidFill>
              </a:rPr>
              <a:t>格 </a:t>
            </a:r>
            <a:r>
              <a:rPr lang="en-US" altLang="zh-CN" sz="2800" b="1" dirty="0" smtClean="0">
                <a:solidFill>
                  <a:schemeClr val="tx1"/>
                </a:solidFill>
              </a:rPr>
              <a:t>Q</a:t>
            </a:r>
            <a:r>
              <a:rPr kumimoji="1" lang="en-US" altLang="zh-CN" sz="2800" b="1" dirty="0" smtClean="0">
                <a:solidFill>
                  <a:schemeClr val="tx1"/>
                </a:solidFill>
              </a:rPr>
              <a:t>ualification</a:t>
            </a:r>
          </a:p>
          <a:p>
            <a:r>
              <a:rPr lang="zh-CN" altLang="en-US" sz="2800" b="1" dirty="0" smtClean="0">
                <a:solidFill>
                  <a:schemeClr val="tx1"/>
                </a:solidFill>
              </a:rPr>
              <a:t>学历 </a:t>
            </a:r>
            <a:r>
              <a:rPr lang="en-US" altLang="zh-CN" sz="2800" b="1" dirty="0" smtClean="0">
                <a:solidFill>
                  <a:schemeClr val="tx1"/>
                </a:solidFill>
              </a:rPr>
              <a:t>Education Background</a:t>
            </a:r>
          </a:p>
          <a:p>
            <a:r>
              <a:rPr kumimoji="1" lang="zh-CN" altLang="en-US" sz="2800" b="1" dirty="0" smtClean="0">
                <a:solidFill>
                  <a:schemeClr val="tx1"/>
                </a:solidFill>
              </a:rPr>
              <a:t>成绩 </a:t>
            </a:r>
            <a:r>
              <a:rPr kumimoji="1" lang="en-US" altLang="zh-CN" sz="2800" b="1" dirty="0" smtClean="0">
                <a:solidFill>
                  <a:schemeClr val="tx1"/>
                </a:solidFill>
              </a:rPr>
              <a:t>Performance (RECORD)</a:t>
            </a:r>
          </a:p>
          <a:p>
            <a:r>
              <a:rPr lang="zh-CN" altLang="en-US" sz="2800" b="1" dirty="0" smtClean="0">
                <a:solidFill>
                  <a:schemeClr val="tx1"/>
                </a:solidFill>
              </a:rPr>
              <a:t>语言 </a:t>
            </a:r>
            <a:r>
              <a:rPr lang="en-US" altLang="zh-CN" sz="2800" b="1" dirty="0" smtClean="0">
                <a:solidFill>
                  <a:schemeClr val="tx1"/>
                </a:solidFill>
              </a:rPr>
              <a:t>Language</a:t>
            </a:r>
          </a:p>
          <a:p>
            <a:endParaRPr lang="en-US" altLang="zh-CN" sz="2800" b="1" dirty="0" smtClean="0">
              <a:solidFill>
                <a:schemeClr val="tx1"/>
              </a:solidFill>
            </a:endParaRPr>
          </a:p>
          <a:p>
            <a:endParaRPr lang="en-US" altLang="zh-CN" sz="2800" b="1" dirty="0" smtClean="0">
              <a:solidFill>
                <a:schemeClr val="tx1"/>
              </a:solidFill>
            </a:endParaRPr>
          </a:p>
          <a:p>
            <a:r>
              <a:rPr lang="zh-CN" altLang="en-US" sz="2800" b="1" dirty="0" smtClean="0">
                <a:solidFill>
                  <a:schemeClr val="tx1"/>
                </a:solidFill>
              </a:rPr>
              <a:t>科系 </a:t>
            </a:r>
            <a:r>
              <a:rPr lang="en-US" altLang="zh-CN" sz="2800" b="1" dirty="0" smtClean="0">
                <a:solidFill>
                  <a:schemeClr val="tx1"/>
                </a:solidFill>
              </a:rPr>
              <a:t>Course</a:t>
            </a:r>
            <a:endParaRPr lang="en-US" altLang="zh-CN" sz="2800" b="1" dirty="0" smtClean="0">
              <a:solidFill>
                <a:schemeClr val="tx1"/>
              </a:solidFill>
            </a:endParaRPr>
          </a:p>
          <a:p>
            <a:r>
              <a:rPr lang="zh-CN" altLang="en-US" sz="2800" b="1" dirty="0" smtClean="0">
                <a:solidFill>
                  <a:schemeClr val="tx1"/>
                </a:solidFill>
              </a:rPr>
              <a:t>出路 </a:t>
            </a:r>
            <a:r>
              <a:rPr lang="en-US" altLang="zh-CN" sz="2800" b="1" dirty="0" smtClean="0">
                <a:solidFill>
                  <a:schemeClr val="tx1"/>
                </a:solidFill>
              </a:rPr>
              <a:t>Job</a:t>
            </a:r>
            <a:endParaRPr lang="en-US" altLang="zh-CN" sz="2800" b="1" dirty="0" smtClean="0">
              <a:solidFill>
                <a:schemeClr val="tx1"/>
              </a:solidFill>
            </a:endParaRPr>
          </a:p>
          <a:p>
            <a:r>
              <a:rPr lang="zh-CN" altLang="en-US" sz="2800" b="1" dirty="0">
                <a:solidFill>
                  <a:schemeClr val="tx1"/>
                </a:solidFill>
              </a:rPr>
              <a:t>费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用 </a:t>
            </a:r>
            <a:r>
              <a:rPr lang="en-US" altLang="zh-CN" sz="2800" b="1" dirty="0" smtClean="0">
                <a:solidFill>
                  <a:schemeClr val="tx1"/>
                </a:solidFill>
              </a:rPr>
              <a:t>Fee</a:t>
            </a:r>
            <a:endParaRPr lang="en-US" altLang="zh-CN" sz="2800" b="1" dirty="0">
              <a:solidFill>
                <a:schemeClr val="tx1"/>
              </a:solidFill>
            </a:endParaRPr>
          </a:p>
          <a:p>
            <a:r>
              <a:rPr lang="zh-CN" altLang="en-US" sz="2800" b="1" dirty="0">
                <a:solidFill>
                  <a:schemeClr val="tx1"/>
                </a:solidFill>
              </a:rPr>
              <a:t>手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续 </a:t>
            </a:r>
            <a:r>
              <a:rPr lang="en-US" altLang="zh-CN" sz="2800" b="1" dirty="0" smtClean="0">
                <a:solidFill>
                  <a:schemeClr val="tx1"/>
                </a:solidFill>
              </a:rPr>
              <a:t>Procedure</a:t>
            </a:r>
            <a:endParaRPr lang="en-US" altLang="zh-CN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kumimoji="1" lang="ja-JP" alt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95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留学日本的资格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</a:t>
            </a:r>
            <a:br>
              <a:rPr kumimoji="1" lang="en-US" altLang="zh-CN" sz="6000" b="1" dirty="0" smtClean="0">
                <a:solidFill>
                  <a:srgbClr val="7030A0"/>
                </a:solidFill>
              </a:rPr>
            </a:br>
            <a:r>
              <a:rPr lang="en-US" altLang="zh-CN" sz="6000" b="1" dirty="0" smtClean="0">
                <a:solidFill>
                  <a:srgbClr val="7030A0"/>
                </a:solidFill>
              </a:rPr>
              <a:t>Basic Qualification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/>
            </a:r>
            <a:br>
              <a:rPr kumimoji="1" lang="en-US" altLang="zh-CN" sz="6000" b="1" dirty="0" smtClean="0">
                <a:solidFill>
                  <a:srgbClr val="7030A0"/>
                </a:solidFill>
              </a:rPr>
            </a:b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77334" y="2453197"/>
            <a:ext cx="8596668" cy="3880773"/>
          </a:xfrm>
        </p:spPr>
        <p:txBody>
          <a:bodyPr numCol="1">
            <a:normAutofit/>
          </a:bodyPr>
          <a:lstStyle/>
          <a:p>
            <a:r>
              <a:rPr lang="zh-CN" altLang="en-US" sz="3600" b="1" dirty="0" smtClean="0">
                <a:solidFill>
                  <a:schemeClr val="tx1"/>
                </a:solidFill>
              </a:rPr>
              <a:t>年龄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17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岁以上</a:t>
            </a:r>
            <a:r>
              <a:rPr lang="en-US" altLang="zh-CN" sz="3600" b="1" dirty="0">
                <a:solidFill>
                  <a:schemeClr val="tx1"/>
                </a:solidFill>
              </a:rPr>
              <a:t>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Age 17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父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母同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意   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Parents’ Support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认真学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习   </a:t>
            </a:r>
            <a:r>
              <a:rPr lang="en-US" altLang="zh-CN" sz="3600" b="1" dirty="0">
                <a:solidFill>
                  <a:schemeClr val="tx1"/>
                </a:solidFill>
              </a:rPr>
              <a:t>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Willingness to Study</a:t>
            </a: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kumimoji="1" lang="ja-JP" alt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86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374" y="292608"/>
            <a:ext cx="9125034" cy="1320800"/>
          </a:xfrm>
        </p:spPr>
        <p:txBody>
          <a:bodyPr>
            <a:normAutofit fontScale="90000"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留学日本需要的学历背景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</a:t>
            </a:r>
            <a:br>
              <a:rPr kumimoji="1" lang="en-US" altLang="zh-CN" sz="6000" b="1" dirty="0" smtClean="0">
                <a:solidFill>
                  <a:srgbClr val="7030A0"/>
                </a:solidFill>
              </a:rPr>
            </a:br>
            <a:r>
              <a:rPr lang="en-US" altLang="zh-CN" sz="6000" b="1" dirty="0" smtClean="0">
                <a:solidFill>
                  <a:srgbClr val="7030A0"/>
                </a:solidFill>
              </a:rPr>
              <a:t>Education Background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21920" y="2340865"/>
            <a:ext cx="11667744" cy="4175986"/>
          </a:xfrm>
        </p:spPr>
        <p:txBody>
          <a:bodyPr numCol="1">
            <a:noAutofit/>
          </a:bodyPr>
          <a:lstStyle/>
          <a:p>
            <a:r>
              <a:rPr lang="en-US" altLang="zh-CN" sz="2800" b="1" dirty="0" smtClean="0">
                <a:solidFill>
                  <a:schemeClr val="tx1"/>
                </a:solidFill>
              </a:rPr>
              <a:t>FORM5  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或</a:t>
            </a:r>
            <a:r>
              <a:rPr lang="en-US" altLang="zh-CN" sz="2800" b="1" dirty="0" smtClean="0">
                <a:solidFill>
                  <a:schemeClr val="tx1"/>
                </a:solidFill>
              </a:rPr>
              <a:t>11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年教育以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上 </a:t>
            </a:r>
            <a:r>
              <a:rPr lang="en-US" altLang="zh-CN" sz="2800" b="1" dirty="0" smtClean="0">
                <a:solidFill>
                  <a:schemeClr val="tx1"/>
                </a:solidFill>
              </a:rPr>
              <a:t>or 11years Education</a:t>
            </a:r>
          </a:p>
          <a:p>
            <a:endParaRPr lang="en-US" altLang="zh-CN" sz="2800" b="1" dirty="0">
              <a:solidFill>
                <a:schemeClr val="tx1"/>
              </a:solidFill>
            </a:endParaRPr>
          </a:p>
          <a:p>
            <a:r>
              <a:rPr lang="en-US" altLang="zh-CN" sz="2800" b="1" dirty="0" smtClean="0">
                <a:solidFill>
                  <a:schemeClr val="tx1"/>
                </a:solidFill>
              </a:rPr>
              <a:t>OTHERS</a:t>
            </a:r>
            <a:endParaRPr lang="en-US" altLang="zh-CN" sz="2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chemeClr val="tx1"/>
                </a:solidFill>
              </a:rPr>
              <a:t>   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高三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或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12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年教育以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上 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Senior 3 or Lower/Upper Six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000" b="1" dirty="0" smtClean="0">
                <a:solidFill>
                  <a:schemeClr val="tx1"/>
                </a:solidFill>
              </a:rPr>
              <a:t>    各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种大学课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程 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Undergraduate (University)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 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000" b="1" dirty="0" smtClean="0">
                <a:solidFill>
                  <a:schemeClr val="tx1"/>
                </a:solidFill>
              </a:rPr>
              <a:t>    各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种专门学校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/COLLEGE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课程等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等  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College Diploma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endParaRPr lang="en-US" altLang="zh-CN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kumimoji="1" lang="ja-JP" alt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77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5" y="1117472"/>
            <a:ext cx="11903838" cy="4417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34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 fontScale="90000"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成绩不好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</a:t>
            </a:r>
            <a:r>
              <a:rPr kumimoji="1" lang="zh-CN" altLang="en-US" sz="6000" b="1" dirty="0" smtClean="0">
                <a:solidFill>
                  <a:srgbClr val="7030A0"/>
                </a:solidFill>
              </a:rPr>
              <a:t>怎么办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</a:t>
            </a:r>
            <a:br>
              <a:rPr kumimoji="1" lang="en-US" altLang="zh-CN" sz="6000" b="1" dirty="0" smtClean="0">
                <a:solidFill>
                  <a:srgbClr val="7030A0"/>
                </a:solidFill>
              </a:rPr>
            </a:br>
            <a:r>
              <a:rPr lang="en-US" altLang="zh-CN" sz="6000" b="1" dirty="0" smtClean="0">
                <a:solidFill>
                  <a:srgbClr val="7030A0"/>
                </a:solidFill>
              </a:rPr>
              <a:t>Does your RECORD matter?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60832" y="1962912"/>
            <a:ext cx="9960864" cy="2706623"/>
          </a:xfrm>
        </p:spPr>
        <p:txBody>
          <a:bodyPr numCol="1">
            <a:normAutofit fontScale="92500" lnSpcReduction="20000"/>
          </a:bodyPr>
          <a:lstStyle/>
          <a:p>
            <a:r>
              <a:rPr lang="zh-CN" altLang="en-US" sz="2800" b="1" dirty="0" smtClean="0">
                <a:solidFill>
                  <a:schemeClr val="tx1"/>
                </a:solidFill>
              </a:rPr>
              <a:t>学校成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绩 </a:t>
            </a:r>
            <a:r>
              <a:rPr lang="en-US" altLang="zh-CN" sz="2800" b="1" dirty="0" smtClean="0">
                <a:solidFill>
                  <a:schemeClr val="tx1"/>
                </a:solidFill>
              </a:rPr>
              <a:t>School Record</a:t>
            </a:r>
            <a:endParaRPr lang="en-US" altLang="zh-CN" sz="2800" b="1" dirty="0" smtClean="0">
              <a:solidFill>
                <a:schemeClr val="tx1"/>
              </a:solidFill>
            </a:endParaRPr>
          </a:p>
          <a:p>
            <a:r>
              <a:rPr lang="zh-CN" altLang="en-US" sz="2800" b="1" dirty="0" smtClean="0">
                <a:solidFill>
                  <a:schemeClr val="tx1"/>
                </a:solidFill>
              </a:rPr>
              <a:t>高中统考成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绩 </a:t>
            </a:r>
            <a:endParaRPr lang="en-US" altLang="zh-CN" sz="2800" b="1" dirty="0" smtClean="0">
              <a:solidFill>
                <a:schemeClr val="tx1"/>
              </a:solidFill>
            </a:endParaRPr>
          </a:p>
          <a:p>
            <a:r>
              <a:rPr lang="en-US" altLang="zh-CN" sz="2800" b="1" dirty="0" smtClean="0">
                <a:solidFill>
                  <a:schemeClr val="tx1"/>
                </a:solidFill>
              </a:rPr>
              <a:t>SPM / STPM</a:t>
            </a:r>
            <a:endParaRPr lang="en-US" altLang="zh-CN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chemeClr val="tx1"/>
                </a:solidFill>
              </a:rPr>
              <a:t>一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般上报考大学时以上成绩只能形式上参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考</a:t>
            </a:r>
            <a:endParaRPr lang="en-US" altLang="zh-CN" sz="2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800" b="1" dirty="0" smtClean="0">
                <a:solidFill>
                  <a:schemeClr val="tx1"/>
                </a:solidFill>
              </a:rPr>
              <a:t>Only for SUBMISSION</a:t>
            </a:r>
            <a:endParaRPr lang="en-US" altLang="zh-CN" sz="2800" b="1" dirty="0" smtClean="0">
              <a:solidFill>
                <a:schemeClr val="tx1"/>
              </a:solidFill>
            </a:endParaRPr>
          </a:p>
          <a:p>
            <a:endParaRPr lang="en-US" altLang="zh-CN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kumimoji="1" lang="ja-JP" alt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56032" y="5071872"/>
            <a:ext cx="9948672" cy="1328928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 smtClean="0">
                <a:solidFill>
                  <a:schemeClr val="tx1"/>
                </a:solidFill>
              </a:rPr>
              <a:t>POINTS: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r>
              <a:rPr lang="zh-CN" altLang="en-US" sz="2000" b="1" dirty="0" smtClean="0">
                <a:solidFill>
                  <a:schemeClr val="tx1"/>
                </a:solidFill>
              </a:rPr>
              <a:t>重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点</a:t>
            </a:r>
            <a:r>
              <a:rPr lang="ja-JP" altLang="en-US" sz="2000" b="1" dirty="0">
                <a:solidFill>
                  <a:schemeClr val="tx1"/>
                </a:solidFill>
              </a:rPr>
              <a:t>①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：大</a:t>
            </a:r>
            <a:r>
              <a:rPr lang="zh-CN" altLang="en-US" sz="2000" b="1" dirty="0">
                <a:solidFill>
                  <a:schemeClr val="tx1"/>
                </a:solidFill>
              </a:rPr>
              <a:t>学独自的入学考试</a:t>
            </a:r>
            <a:r>
              <a:rPr lang="ja-JP" altLang="en-US" sz="2000" b="1" dirty="0">
                <a:solidFill>
                  <a:schemeClr val="tx1"/>
                </a:solidFill>
              </a:rPr>
              <a:t>＋</a:t>
            </a:r>
            <a:r>
              <a:rPr lang="zh-CN" altLang="en-US" sz="2000" b="1" dirty="0">
                <a:solidFill>
                  <a:schemeClr val="tx1"/>
                </a:solidFill>
              </a:rPr>
              <a:t>面试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！ 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Entrance Exam + INTERVIEW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r>
              <a:rPr lang="zh-CN" altLang="en-US" sz="2000" b="1" dirty="0" smtClean="0">
                <a:solidFill>
                  <a:schemeClr val="tx1"/>
                </a:solidFill>
              </a:rPr>
              <a:t>重点</a:t>
            </a:r>
            <a:r>
              <a:rPr lang="ja-JP" altLang="en-US" sz="2000" b="1" dirty="0" smtClean="0">
                <a:solidFill>
                  <a:schemeClr val="tx1"/>
                </a:solidFill>
              </a:rPr>
              <a:t>②</a:t>
            </a:r>
            <a:r>
              <a:rPr lang="ja-JP" altLang="en-US" sz="2000" b="1" dirty="0" smtClean="0">
                <a:solidFill>
                  <a:schemeClr val="tx1"/>
                </a:solidFill>
              </a:rPr>
              <a:t>：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和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日本人分开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考 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QUOTA for foreigners EXCLUSIVELY</a:t>
            </a:r>
            <a:endParaRPr lang="ja-JP" alt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61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solidFill>
                  <a:srgbClr val="7030A0"/>
                </a:solidFill>
              </a:rPr>
              <a:t>日</a:t>
            </a:r>
            <a:r>
              <a:rPr lang="zh-CN" altLang="en-US" sz="6000" b="1" dirty="0" smtClean="0">
                <a:solidFill>
                  <a:srgbClr val="7030A0"/>
                </a:solidFill>
              </a:rPr>
              <a:t>语</a:t>
            </a:r>
            <a:r>
              <a:rPr lang="en-US" altLang="zh-CN" sz="6000" b="1" dirty="0" smtClean="0">
                <a:solidFill>
                  <a:srgbClr val="7030A0"/>
                </a:solidFill>
              </a:rPr>
              <a:t>·····</a:t>
            </a:r>
            <a:r>
              <a:rPr lang="zh-CN" altLang="en-US" sz="6000" b="1" dirty="0" smtClean="0">
                <a:solidFill>
                  <a:srgbClr val="7030A0"/>
                </a:solidFill>
              </a:rPr>
              <a:t>能掌握好吗</a:t>
            </a:r>
            <a:r>
              <a:rPr lang="en-US" altLang="zh-CN" sz="6000" b="1" dirty="0" smtClean="0">
                <a:solidFill>
                  <a:srgbClr val="7030A0"/>
                </a:solidFill>
              </a:rPr>
              <a:t>?</a:t>
            </a:r>
            <a:br>
              <a:rPr lang="en-US" altLang="zh-CN" sz="6000" b="1" dirty="0" smtClean="0">
                <a:solidFill>
                  <a:srgbClr val="7030A0"/>
                </a:solidFill>
              </a:rPr>
            </a:br>
            <a:r>
              <a:rPr lang="en-US" altLang="zh-CN" sz="6000" b="1" dirty="0" smtClean="0">
                <a:solidFill>
                  <a:srgbClr val="7030A0"/>
                </a:solidFill>
              </a:rPr>
              <a:t>Japanese……How long?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77334" y="2364741"/>
            <a:ext cx="10699496" cy="1343660"/>
          </a:xfrm>
        </p:spPr>
        <p:txBody>
          <a:bodyPr numCol="1">
            <a:normAutofit/>
          </a:bodyPr>
          <a:lstStyle/>
          <a:p>
            <a:r>
              <a:rPr lang="zh-CN" altLang="en-US" sz="2000" b="1" dirty="0">
                <a:solidFill>
                  <a:schemeClr val="tx1"/>
                </a:solidFill>
              </a:rPr>
              <a:t>三个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月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·····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简单会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话  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3 months…..Simple Conversation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r>
              <a:rPr lang="zh-CN" altLang="en-US" sz="2000" b="1" dirty="0" smtClean="0">
                <a:solidFill>
                  <a:schemeClr val="tx1"/>
                </a:solidFill>
              </a:rPr>
              <a:t>六</a:t>
            </a:r>
            <a:r>
              <a:rPr lang="zh-CN" altLang="en-US" sz="2000" b="1" dirty="0">
                <a:solidFill>
                  <a:schemeClr val="tx1"/>
                </a:solidFill>
              </a:rPr>
              <a:t>个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月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·····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日常会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话  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6 months…..Daily Conversation</a:t>
            </a:r>
            <a:endParaRPr lang="en-US" altLang="zh-CN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77334" y="3804413"/>
            <a:ext cx="9819978" cy="2291588"/>
          </a:xfrm>
          <a:prstGeom prst="rect">
            <a:avLst/>
          </a:prstGeom>
        </p:spPr>
        <p:txBody>
          <a:bodyPr vert="horz" lIns="91440" tIns="45720" rIns="91440" bIns="45720" numCol="1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b="1" dirty="0" smtClean="0">
                <a:solidFill>
                  <a:schemeClr val="tx1"/>
                </a:solidFill>
              </a:rPr>
              <a:t>一年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·····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阅读报章，上专门学校或大学</a:t>
            </a:r>
            <a:endParaRPr lang="en-US" altLang="zh-CN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 b="1" dirty="0" smtClean="0">
                <a:solidFill>
                  <a:schemeClr val="tx1"/>
                </a:solidFill>
              </a:rPr>
              <a:t>     1 year…..Read Newspaper, Enter to Universities or Colleges</a:t>
            </a:r>
          </a:p>
          <a:p>
            <a:r>
              <a:rPr lang="zh-CN" altLang="en-US" sz="2000" b="1" dirty="0" smtClean="0">
                <a:solidFill>
                  <a:schemeClr val="tx1"/>
                </a:solidFill>
              </a:rPr>
              <a:t>一年半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·····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看日语电视电影，听新闻，挑战国立大学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 b="1" dirty="0">
                <a:solidFill>
                  <a:schemeClr val="tx1"/>
                </a:solidFill>
              </a:rPr>
              <a:t> 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    1½ year…..Japanese Drama &amp; Movie, News, Challenge National Universities</a:t>
            </a:r>
          </a:p>
          <a:p>
            <a:r>
              <a:rPr lang="zh-CN" altLang="en-US" sz="2000" b="1" dirty="0" smtClean="0">
                <a:solidFill>
                  <a:schemeClr val="tx1"/>
                </a:solidFill>
              </a:rPr>
              <a:t>两年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·····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掌握最高级日语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, 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考取一级（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N1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）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,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足够资格教日语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 b="1" dirty="0">
                <a:solidFill>
                  <a:schemeClr val="tx1"/>
                </a:solidFill>
              </a:rPr>
              <a:t> 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    2 year…..</a:t>
            </a:r>
            <a:r>
              <a:rPr lang="en-US" altLang="zh-CN" sz="2000" b="1" dirty="0" err="1" smtClean="0">
                <a:solidFill>
                  <a:schemeClr val="tx1"/>
                </a:solidFill>
              </a:rPr>
              <a:t>Higest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 Level of Japanese Language (N1), Qualified Teacher</a:t>
            </a:r>
          </a:p>
          <a:p>
            <a:pPr marL="0" indent="0">
              <a:buFont typeface="Wingdings 3" charset="2"/>
              <a:buNone/>
            </a:pPr>
            <a:endParaRPr lang="en-US" altLang="zh-CN" sz="2000" b="1" dirty="0" smtClean="0">
              <a:solidFill>
                <a:schemeClr val="tx1"/>
              </a:solidFill>
            </a:endParaRPr>
          </a:p>
          <a:p>
            <a:endParaRPr lang="en-US" altLang="zh-CN" sz="2000" b="1" dirty="0" smtClean="0">
              <a:solidFill>
                <a:schemeClr val="tx1"/>
              </a:solidFill>
            </a:endParaRPr>
          </a:p>
          <a:p>
            <a:pPr marL="0" indent="0">
              <a:buFont typeface="Wingdings 3" charset="2"/>
              <a:buNone/>
            </a:pPr>
            <a:endParaRPr lang="ja-JP" alt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24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b="1" dirty="0" smtClean="0">
                <a:solidFill>
                  <a:srgbClr val="7030A0"/>
                </a:solidFill>
              </a:rPr>
              <a:t>科系</a:t>
            </a:r>
            <a:r>
              <a:rPr kumimoji="1" lang="en-US" altLang="zh-CN" b="1" dirty="0" smtClean="0">
                <a:solidFill>
                  <a:srgbClr val="7030A0"/>
                </a:solidFill>
              </a:rPr>
              <a:t>·····</a:t>
            </a:r>
            <a:r>
              <a:rPr kumimoji="1" lang="zh-CN" altLang="en-US" b="1" dirty="0" smtClean="0">
                <a:solidFill>
                  <a:srgbClr val="7030A0"/>
                </a:solidFill>
              </a:rPr>
              <a:t>有我要念的吗</a:t>
            </a:r>
            <a:r>
              <a:rPr kumimoji="1" lang="zh-CN" altLang="en-US" b="1" dirty="0" smtClean="0">
                <a:solidFill>
                  <a:srgbClr val="7030A0"/>
                </a:solidFill>
              </a:rPr>
              <a:t>？</a:t>
            </a:r>
            <a:r>
              <a:rPr kumimoji="1" lang="en-US" altLang="zh-CN" b="1" dirty="0" smtClean="0">
                <a:solidFill>
                  <a:srgbClr val="7030A0"/>
                </a:solidFill>
              </a:rPr>
              <a:t/>
            </a:r>
            <a:br>
              <a:rPr kumimoji="1" lang="en-US" altLang="zh-CN" b="1" dirty="0" smtClean="0">
                <a:solidFill>
                  <a:srgbClr val="7030A0"/>
                </a:solidFill>
              </a:rPr>
            </a:br>
            <a:r>
              <a:rPr lang="en-US" altLang="zh-CN" b="1" dirty="0" smtClean="0">
                <a:solidFill>
                  <a:srgbClr val="7030A0"/>
                </a:solidFill>
              </a:rPr>
              <a:t>SUBJECTS and COURSES</a:t>
            </a:r>
            <a:endParaRPr kumimoji="1" lang="ja-JP" altLang="en-US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5072" y="1393952"/>
            <a:ext cx="11679936" cy="3486911"/>
          </a:xfrm>
        </p:spPr>
        <p:txBody>
          <a:bodyPr numCol="1">
            <a:normAutofit/>
          </a:bodyPr>
          <a:lstStyle/>
          <a:p>
            <a:r>
              <a:rPr lang="zh-CN" altLang="en-US" sz="3600" b="1" dirty="0">
                <a:solidFill>
                  <a:schemeClr val="tx1"/>
                </a:solidFill>
              </a:rPr>
              <a:t>国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立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-86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间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National Universities (86)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公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立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-92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间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Public Universities (92)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私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立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-603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间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Private Universities (603)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 smtClean="0">
                <a:solidFill>
                  <a:schemeClr val="tx1"/>
                </a:solidFill>
              </a:rPr>
              <a:t>专门学校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-2814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间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Colleges (2814)</a:t>
            </a:r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65760" y="4437887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b="1" dirty="0" smtClean="0">
                <a:solidFill>
                  <a:schemeClr val="tx1"/>
                </a:solidFill>
              </a:rPr>
              <a:t>超过两百个学部（学系）以上，以及更多的学科，课程</a:t>
            </a:r>
            <a:r>
              <a:rPr lang="zh-CN" altLang="en-US" sz="2000" b="1" dirty="0" smtClean="0">
                <a:solidFill>
                  <a:schemeClr val="tx1"/>
                </a:solidFill>
              </a:rPr>
              <a:t>等</a:t>
            </a:r>
            <a:endParaRPr lang="en-US" altLang="zh-CN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 b="1" dirty="0">
                <a:solidFill>
                  <a:schemeClr val="tx1"/>
                </a:solidFill>
              </a:rPr>
              <a:t> </a:t>
            </a:r>
            <a:r>
              <a:rPr lang="en-US" altLang="zh-CN" sz="2000" b="1" dirty="0" smtClean="0">
                <a:solidFill>
                  <a:schemeClr val="tx1"/>
                </a:solidFill>
              </a:rPr>
              <a:t>    More than 200 AREAS, and plenty of Courses……..</a:t>
            </a:r>
            <a:endParaRPr lang="en-US" altLang="zh-CN" sz="2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04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3624</TotalTime>
  <Words>1780</Words>
  <Application>Microsoft Office PowerPoint</Application>
  <PresentationFormat>Widescreen</PresentationFormat>
  <Paragraphs>197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方正姚体</vt:lpstr>
      <vt:lpstr>华文新魏</vt:lpstr>
      <vt:lpstr>メイリオ</vt:lpstr>
      <vt:lpstr>Arial</vt:lpstr>
      <vt:lpstr>Trebuchet MS</vt:lpstr>
      <vt:lpstr>Wingdings 3</vt:lpstr>
      <vt:lpstr>Facet</vt:lpstr>
      <vt:lpstr>　高中毕业了 你的其中一个选择・・・・・</vt:lpstr>
      <vt:lpstr>海外留学·············· STUDY OVERSEAS</vt:lpstr>
      <vt:lpstr>海外留学面对的一般课题 What are the PROBLEMS</vt:lpstr>
      <vt:lpstr>留学日本的资格····· Basic Qualification </vt:lpstr>
      <vt:lpstr>留学日本需要的学历背景····· Education Background</vt:lpstr>
      <vt:lpstr>PowerPoint Presentation</vt:lpstr>
      <vt:lpstr>成绩不好·····怎么办····· Does your RECORD matter?</vt:lpstr>
      <vt:lpstr>日语·····能掌握好吗? Japanese……How long?</vt:lpstr>
      <vt:lpstr>科系·····有我要念的吗？ SUBJECTS and COURSES</vt:lpstr>
      <vt:lpstr>代表性的科系 Some Major Areas</vt:lpstr>
      <vt:lpstr>将来有出路吗····· After Graduation…..JOBS</vt:lpstr>
      <vt:lpstr>听起来很不错·····费用呢？ Sounds Good, but…..FEE?</vt:lpstr>
      <vt:lpstr>生活费…..房租·····一定很贵吧？ Living Cost…..Accomondation…..EXPENSIVE?</vt:lpstr>
      <vt:lpstr>其他各种费用·····呢？ What else?</vt:lpstr>
      <vt:lpstr>一年总共的费用呢？ All Fee INLUDED per YEAR</vt:lpstr>
      <vt:lpstr>这些费用我可以应付吗····· Can I AFFORD…..</vt:lpstr>
      <vt:lpstr>有奖学金吗·····</vt:lpstr>
      <vt:lpstr>还有什么福利吗？</vt:lpstr>
      <vt:lpstr>可是·····手续麻烦吗？</vt:lpstr>
      <vt:lpstr>要怎样申请？需要填什么？ PROCEDURE</vt:lpstr>
      <vt:lpstr>那些日语升学机构适合我？ Recommended Schools</vt:lpstr>
      <vt:lpstr>还需要什么文件吗？ DOCUMENTS</vt:lpstr>
      <vt:lpstr>还有其他吗？ OTHERS</vt:lpstr>
      <vt:lpstr>通过那里申请······ Apply</vt:lpstr>
      <vt:lpstr>如何联络······ CONTACT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高中毕业了 你的其中一个选择・・・・・</dc:title>
  <dc:creator>fatt</dc:creator>
  <cp:lastModifiedBy>fatt</cp:lastModifiedBy>
  <cp:revision>97</cp:revision>
  <dcterms:created xsi:type="dcterms:W3CDTF">2016-02-15T14:57:46Z</dcterms:created>
  <dcterms:modified xsi:type="dcterms:W3CDTF">2016-09-08T17:20:35Z</dcterms:modified>
</cp:coreProperties>
</file>